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A7B5E-FD75-4508-94F7-BA2AE937B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8F1E4B-E39D-4FFE-AE0E-37DB047FBD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A8690D-CC7A-4923-99EC-69817DDCF1CC}"/>
              </a:ext>
            </a:extLst>
          </p:cNvPr>
          <p:cNvSpPr>
            <a:spLocks noGrp="1"/>
          </p:cNvSpPr>
          <p:nvPr>
            <p:ph type="dt" sz="half" idx="10"/>
          </p:nvPr>
        </p:nvSpPr>
        <p:spPr/>
        <p:txBody>
          <a:bodyPr/>
          <a:lstStyle/>
          <a:p>
            <a:fld id="{4028FA39-4F6D-4044-8927-165A7C8247B9}" type="datetimeFigureOut">
              <a:rPr lang="en-US" smtClean="0"/>
              <a:t>2/15/2018</a:t>
            </a:fld>
            <a:endParaRPr lang="en-US"/>
          </a:p>
        </p:txBody>
      </p:sp>
      <p:sp>
        <p:nvSpPr>
          <p:cNvPr id="5" name="Footer Placeholder 4">
            <a:extLst>
              <a:ext uri="{FF2B5EF4-FFF2-40B4-BE49-F238E27FC236}">
                <a16:creationId xmlns:a16="http://schemas.microsoft.com/office/drawing/2014/main" id="{A45EB61A-618C-4C4F-89CE-F60B3D67E4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D1F38A-2A3A-46B9-B01D-A54F253FB4C2}"/>
              </a:ext>
            </a:extLst>
          </p:cNvPr>
          <p:cNvSpPr>
            <a:spLocks noGrp="1"/>
          </p:cNvSpPr>
          <p:nvPr>
            <p:ph type="sldNum" sz="quarter" idx="12"/>
          </p:nvPr>
        </p:nvSpPr>
        <p:spPr/>
        <p:txBody>
          <a:bodyPr/>
          <a:lstStyle/>
          <a:p>
            <a:fld id="{57BBFD83-5FDD-430B-9D07-E64D3F3D9A9E}" type="slidenum">
              <a:rPr lang="en-US" smtClean="0"/>
              <a:t>‹#›</a:t>
            </a:fld>
            <a:endParaRPr lang="en-US"/>
          </a:p>
        </p:txBody>
      </p:sp>
    </p:spTree>
    <p:extLst>
      <p:ext uri="{BB962C8B-B14F-4D97-AF65-F5344CB8AC3E}">
        <p14:creationId xmlns:p14="http://schemas.microsoft.com/office/powerpoint/2010/main" val="2622997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86828-F76E-4ECE-B181-8E4C602761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0F92BD-21AF-49FA-8855-48C9D6AE7E5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C63387-B697-45E8-AB77-DB13F217B5E3}"/>
              </a:ext>
            </a:extLst>
          </p:cNvPr>
          <p:cNvSpPr>
            <a:spLocks noGrp="1"/>
          </p:cNvSpPr>
          <p:nvPr>
            <p:ph type="dt" sz="half" idx="10"/>
          </p:nvPr>
        </p:nvSpPr>
        <p:spPr/>
        <p:txBody>
          <a:bodyPr/>
          <a:lstStyle/>
          <a:p>
            <a:fld id="{4028FA39-4F6D-4044-8927-165A7C8247B9}" type="datetimeFigureOut">
              <a:rPr lang="en-US" smtClean="0"/>
              <a:t>2/15/2018</a:t>
            </a:fld>
            <a:endParaRPr lang="en-US"/>
          </a:p>
        </p:txBody>
      </p:sp>
      <p:sp>
        <p:nvSpPr>
          <p:cNvPr id="5" name="Footer Placeholder 4">
            <a:extLst>
              <a:ext uri="{FF2B5EF4-FFF2-40B4-BE49-F238E27FC236}">
                <a16:creationId xmlns:a16="http://schemas.microsoft.com/office/drawing/2014/main" id="{0C6C3DA9-C752-4C37-9E99-F2DFFE8246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83B73-2B1B-4917-ADEB-C382639CCC9B}"/>
              </a:ext>
            </a:extLst>
          </p:cNvPr>
          <p:cNvSpPr>
            <a:spLocks noGrp="1"/>
          </p:cNvSpPr>
          <p:nvPr>
            <p:ph type="sldNum" sz="quarter" idx="12"/>
          </p:nvPr>
        </p:nvSpPr>
        <p:spPr/>
        <p:txBody>
          <a:bodyPr/>
          <a:lstStyle/>
          <a:p>
            <a:fld id="{57BBFD83-5FDD-430B-9D07-E64D3F3D9A9E}" type="slidenum">
              <a:rPr lang="en-US" smtClean="0"/>
              <a:t>‹#›</a:t>
            </a:fld>
            <a:endParaRPr lang="en-US"/>
          </a:p>
        </p:txBody>
      </p:sp>
    </p:spTree>
    <p:extLst>
      <p:ext uri="{BB962C8B-B14F-4D97-AF65-F5344CB8AC3E}">
        <p14:creationId xmlns:p14="http://schemas.microsoft.com/office/powerpoint/2010/main" val="1914684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999950-5451-4EA8-95E7-EAA2C93CC7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7437E2-9245-4E49-95F9-3CBA2647756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31E20-4BEB-4A7D-A3F3-AE383EE4BAB6}"/>
              </a:ext>
            </a:extLst>
          </p:cNvPr>
          <p:cNvSpPr>
            <a:spLocks noGrp="1"/>
          </p:cNvSpPr>
          <p:nvPr>
            <p:ph type="dt" sz="half" idx="10"/>
          </p:nvPr>
        </p:nvSpPr>
        <p:spPr/>
        <p:txBody>
          <a:bodyPr/>
          <a:lstStyle/>
          <a:p>
            <a:fld id="{4028FA39-4F6D-4044-8927-165A7C8247B9}" type="datetimeFigureOut">
              <a:rPr lang="en-US" smtClean="0"/>
              <a:t>2/15/2018</a:t>
            </a:fld>
            <a:endParaRPr lang="en-US"/>
          </a:p>
        </p:txBody>
      </p:sp>
      <p:sp>
        <p:nvSpPr>
          <p:cNvPr id="5" name="Footer Placeholder 4">
            <a:extLst>
              <a:ext uri="{FF2B5EF4-FFF2-40B4-BE49-F238E27FC236}">
                <a16:creationId xmlns:a16="http://schemas.microsoft.com/office/drawing/2014/main" id="{CDD9C151-A313-4E4C-8A83-2A619CE3CE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997D9F-5468-4982-A2D8-3376C43214D7}"/>
              </a:ext>
            </a:extLst>
          </p:cNvPr>
          <p:cNvSpPr>
            <a:spLocks noGrp="1"/>
          </p:cNvSpPr>
          <p:nvPr>
            <p:ph type="sldNum" sz="quarter" idx="12"/>
          </p:nvPr>
        </p:nvSpPr>
        <p:spPr/>
        <p:txBody>
          <a:bodyPr/>
          <a:lstStyle/>
          <a:p>
            <a:fld id="{57BBFD83-5FDD-430B-9D07-E64D3F3D9A9E}" type="slidenum">
              <a:rPr lang="en-US" smtClean="0"/>
              <a:t>‹#›</a:t>
            </a:fld>
            <a:endParaRPr lang="en-US"/>
          </a:p>
        </p:txBody>
      </p:sp>
    </p:spTree>
    <p:extLst>
      <p:ext uri="{BB962C8B-B14F-4D97-AF65-F5344CB8AC3E}">
        <p14:creationId xmlns:p14="http://schemas.microsoft.com/office/powerpoint/2010/main" val="2097903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8731-1B50-4577-9C14-640BBB78AB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704D1F-C341-4507-91CC-8EA8B530FEB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E1C4CF-F4AF-41FD-9A51-630DD9CF84C3}"/>
              </a:ext>
            </a:extLst>
          </p:cNvPr>
          <p:cNvSpPr>
            <a:spLocks noGrp="1"/>
          </p:cNvSpPr>
          <p:nvPr>
            <p:ph type="dt" sz="half" idx="10"/>
          </p:nvPr>
        </p:nvSpPr>
        <p:spPr/>
        <p:txBody>
          <a:bodyPr/>
          <a:lstStyle/>
          <a:p>
            <a:fld id="{4028FA39-4F6D-4044-8927-165A7C8247B9}" type="datetimeFigureOut">
              <a:rPr lang="en-US" smtClean="0"/>
              <a:t>2/15/2018</a:t>
            </a:fld>
            <a:endParaRPr lang="en-US"/>
          </a:p>
        </p:txBody>
      </p:sp>
      <p:sp>
        <p:nvSpPr>
          <p:cNvPr id="5" name="Footer Placeholder 4">
            <a:extLst>
              <a:ext uri="{FF2B5EF4-FFF2-40B4-BE49-F238E27FC236}">
                <a16:creationId xmlns:a16="http://schemas.microsoft.com/office/drawing/2014/main" id="{AAA00F62-E733-4863-9939-5BA526FE6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17C39-2845-4A14-BF32-3D61C8253ADA}"/>
              </a:ext>
            </a:extLst>
          </p:cNvPr>
          <p:cNvSpPr>
            <a:spLocks noGrp="1"/>
          </p:cNvSpPr>
          <p:nvPr>
            <p:ph type="sldNum" sz="quarter" idx="12"/>
          </p:nvPr>
        </p:nvSpPr>
        <p:spPr/>
        <p:txBody>
          <a:bodyPr/>
          <a:lstStyle/>
          <a:p>
            <a:fld id="{57BBFD83-5FDD-430B-9D07-E64D3F3D9A9E}" type="slidenum">
              <a:rPr lang="en-US" smtClean="0"/>
              <a:t>‹#›</a:t>
            </a:fld>
            <a:endParaRPr lang="en-US"/>
          </a:p>
        </p:txBody>
      </p:sp>
    </p:spTree>
    <p:extLst>
      <p:ext uri="{BB962C8B-B14F-4D97-AF65-F5344CB8AC3E}">
        <p14:creationId xmlns:p14="http://schemas.microsoft.com/office/powerpoint/2010/main" val="654593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CEC69-292B-461C-920C-463FCDD229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B90780-F23F-4BE0-9C19-34149ACDDA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AE93112-A311-4BCD-A427-3F5C9A5AF9E2}"/>
              </a:ext>
            </a:extLst>
          </p:cNvPr>
          <p:cNvSpPr>
            <a:spLocks noGrp="1"/>
          </p:cNvSpPr>
          <p:nvPr>
            <p:ph type="dt" sz="half" idx="10"/>
          </p:nvPr>
        </p:nvSpPr>
        <p:spPr/>
        <p:txBody>
          <a:bodyPr/>
          <a:lstStyle/>
          <a:p>
            <a:fld id="{4028FA39-4F6D-4044-8927-165A7C8247B9}" type="datetimeFigureOut">
              <a:rPr lang="en-US" smtClean="0"/>
              <a:t>2/15/2018</a:t>
            </a:fld>
            <a:endParaRPr lang="en-US"/>
          </a:p>
        </p:txBody>
      </p:sp>
      <p:sp>
        <p:nvSpPr>
          <p:cNvPr id="5" name="Footer Placeholder 4">
            <a:extLst>
              <a:ext uri="{FF2B5EF4-FFF2-40B4-BE49-F238E27FC236}">
                <a16:creationId xmlns:a16="http://schemas.microsoft.com/office/drawing/2014/main" id="{1684D3D3-1238-47ED-95CD-E08A0F146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ADEF83-37AF-4727-A171-5145C12DF53C}"/>
              </a:ext>
            </a:extLst>
          </p:cNvPr>
          <p:cNvSpPr>
            <a:spLocks noGrp="1"/>
          </p:cNvSpPr>
          <p:nvPr>
            <p:ph type="sldNum" sz="quarter" idx="12"/>
          </p:nvPr>
        </p:nvSpPr>
        <p:spPr/>
        <p:txBody>
          <a:bodyPr/>
          <a:lstStyle/>
          <a:p>
            <a:fld id="{57BBFD83-5FDD-430B-9D07-E64D3F3D9A9E}" type="slidenum">
              <a:rPr lang="en-US" smtClean="0"/>
              <a:t>‹#›</a:t>
            </a:fld>
            <a:endParaRPr lang="en-US"/>
          </a:p>
        </p:txBody>
      </p:sp>
    </p:spTree>
    <p:extLst>
      <p:ext uri="{BB962C8B-B14F-4D97-AF65-F5344CB8AC3E}">
        <p14:creationId xmlns:p14="http://schemas.microsoft.com/office/powerpoint/2010/main" val="135399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18483-F399-4D91-8C94-FF5A03439F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B03008-A0A4-497A-B127-6FA1B7F0E98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FC5735-A1D3-4EA6-AADD-54346CCD72D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AA981B-C5D1-48A0-AB8E-7AC2FDCD04AA}"/>
              </a:ext>
            </a:extLst>
          </p:cNvPr>
          <p:cNvSpPr>
            <a:spLocks noGrp="1"/>
          </p:cNvSpPr>
          <p:nvPr>
            <p:ph type="dt" sz="half" idx="10"/>
          </p:nvPr>
        </p:nvSpPr>
        <p:spPr/>
        <p:txBody>
          <a:bodyPr/>
          <a:lstStyle/>
          <a:p>
            <a:fld id="{4028FA39-4F6D-4044-8927-165A7C8247B9}" type="datetimeFigureOut">
              <a:rPr lang="en-US" smtClean="0"/>
              <a:t>2/15/2018</a:t>
            </a:fld>
            <a:endParaRPr lang="en-US"/>
          </a:p>
        </p:txBody>
      </p:sp>
      <p:sp>
        <p:nvSpPr>
          <p:cNvPr id="6" name="Footer Placeholder 5">
            <a:extLst>
              <a:ext uri="{FF2B5EF4-FFF2-40B4-BE49-F238E27FC236}">
                <a16:creationId xmlns:a16="http://schemas.microsoft.com/office/drawing/2014/main" id="{9F146E3D-9D32-4136-97C4-A275AB2ED5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176E9-1A33-450E-B0D9-355C40B6E0F2}"/>
              </a:ext>
            </a:extLst>
          </p:cNvPr>
          <p:cNvSpPr>
            <a:spLocks noGrp="1"/>
          </p:cNvSpPr>
          <p:nvPr>
            <p:ph type="sldNum" sz="quarter" idx="12"/>
          </p:nvPr>
        </p:nvSpPr>
        <p:spPr/>
        <p:txBody>
          <a:bodyPr/>
          <a:lstStyle/>
          <a:p>
            <a:fld id="{57BBFD83-5FDD-430B-9D07-E64D3F3D9A9E}" type="slidenum">
              <a:rPr lang="en-US" smtClean="0"/>
              <a:t>‹#›</a:t>
            </a:fld>
            <a:endParaRPr lang="en-US"/>
          </a:p>
        </p:txBody>
      </p:sp>
    </p:spTree>
    <p:extLst>
      <p:ext uri="{BB962C8B-B14F-4D97-AF65-F5344CB8AC3E}">
        <p14:creationId xmlns:p14="http://schemas.microsoft.com/office/powerpoint/2010/main" val="1397354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915A-48C8-4957-B396-96B5D481D8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5630DB-9FD1-4B69-A727-7FA91ACE64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494493-E39B-4281-AE76-44C24BAE0EE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2F0D69-F262-4CD8-80AE-9D63EA2B71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60DEF5B-54FB-4E14-A43B-5260B46D3D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091B38-1BBF-44E7-AF47-0DE70376B9B0}"/>
              </a:ext>
            </a:extLst>
          </p:cNvPr>
          <p:cNvSpPr>
            <a:spLocks noGrp="1"/>
          </p:cNvSpPr>
          <p:nvPr>
            <p:ph type="dt" sz="half" idx="10"/>
          </p:nvPr>
        </p:nvSpPr>
        <p:spPr/>
        <p:txBody>
          <a:bodyPr/>
          <a:lstStyle/>
          <a:p>
            <a:fld id="{4028FA39-4F6D-4044-8927-165A7C8247B9}" type="datetimeFigureOut">
              <a:rPr lang="en-US" smtClean="0"/>
              <a:t>2/15/2018</a:t>
            </a:fld>
            <a:endParaRPr lang="en-US"/>
          </a:p>
        </p:txBody>
      </p:sp>
      <p:sp>
        <p:nvSpPr>
          <p:cNvPr id="8" name="Footer Placeholder 7">
            <a:extLst>
              <a:ext uri="{FF2B5EF4-FFF2-40B4-BE49-F238E27FC236}">
                <a16:creationId xmlns:a16="http://schemas.microsoft.com/office/drawing/2014/main" id="{94C860EA-F2C8-4839-9CE1-6242832045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69A252-D861-40D7-A07C-E0DE15FD9FDB}"/>
              </a:ext>
            </a:extLst>
          </p:cNvPr>
          <p:cNvSpPr>
            <a:spLocks noGrp="1"/>
          </p:cNvSpPr>
          <p:nvPr>
            <p:ph type="sldNum" sz="quarter" idx="12"/>
          </p:nvPr>
        </p:nvSpPr>
        <p:spPr/>
        <p:txBody>
          <a:bodyPr/>
          <a:lstStyle/>
          <a:p>
            <a:fld id="{57BBFD83-5FDD-430B-9D07-E64D3F3D9A9E}" type="slidenum">
              <a:rPr lang="en-US" smtClean="0"/>
              <a:t>‹#›</a:t>
            </a:fld>
            <a:endParaRPr lang="en-US"/>
          </a:p>
        </p:txBody>
      </p:sp>
    </p:spTree>
    <p:extLst>
      <p:ext uri="{BB962C8B-B14F-4D97-AF65-F5344CB8AC3E}">
        <p14:creationId xmlns:p14="http://schemas.microsoft.com/office/powerpoint/2010/main" val="3964697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2D397-CFDF-46CA-A1F8-57ED06796D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4BECB7-0074-4586-BA83-5F31F238E872}"/>
              </a:ext>
            </a:extLst>
          </p:cNvPr>
          <p:cNvSpPr>
            <a:spLocks noGrp="1"/>
          </p:cNvSpPr>
          <p:nvPr>
            <p:ph type="dt" sz="half" idx="10"/>
          </p:nvPr>
        </p:nvSpPr>
        <p:spPr/>
        <p:txBody>
          <a:bodyPr/>
          <a:lstStyle/>
          <a:p>
            <a:fld id="{4028FA39-4F6D-4044-8927-165A7C8247B9}" type="datetimeFigureOut">
              <a:rPr lang="en-US" smtClean="0"/>
              <a:t>2/15/2018</a:t>
            </a:fld>
            <a:endParaRPr lang="en-US"/>
          </a:p>
        </p:txBody>
      </p:sp>
      <p:sp>
        <p:nvSpPr>
          <p:cNvPr id="4" name="Footer Placeholder 3">
            <a:extLst>
              <a:ext uri="{FF2B5EF4-FFF2-40B4-BE49-F238E27FC236}">
                <a16:creationId xmlns:a16="http://schemas.microsoft.com/office/drawing/2014/main" id="{2B7087DD-0E94-49C7-8052-F9438830FD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77AB98-FA19-4476-B3F1-3B36084869DF}"/>
              </a:ext>
            </a:extLst>
          </p:cNvPr>
          <p:cNvSpPr>
            <a:spLocks noGrp="1"/>
          </p:cNvSpPr>
          <p:nvPr>
            <p:ph type="sldNum" sz="quarter" idx="12"/>
          </p:nvPr>
        </p:nvSpPr>
        <p:spPr/>
        <p:txBody>
          <a:bodyPr/>
          <a:lstStyle/>
          <a:p>
            <a:fld id="{57BBFD83-5FDD-430B-9D07-E64D3F3D9A9E}" type="slidenum">
              <a:rPr lang="en-US" smtClean="0"/>
              <a:t>‹#›</a:t>
            </a:fld>
            <a:endParaRPr lang="en-US"/>
          </a:p>
        </p:txBody>
      </p:sp>
    </p:spTree>
    <p:extLst>
      <p:ext uri="{BB962C8B-B14F-4D97-AF65-F5344CB8AC3E}">
        <p14:creationId xmlns:p14="http://schemas.microsoft.com/office/powerpoint/2010/main" val="3904815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51A696-876E-4936-8A6E-EA0F2920F8F8}"/>
              </a:ext>
            </a:extLst>
          </p:cNvPr>
          <p:cNvSpPr>
            <a:spLocks noGrp="1"/>
          </p:cNvSpPr>
          <p:nvPr>
            <p:ph type="dt" sz="half" idx="10"/>
          </p:nvPr>
        </p:nvSpPr>
        <p:spPr/>
        <p:txBody>
          <a:bodyPr/>
          <a:lstStyle/>
          <a:p>
            <a:fld id="{4028FA39-4F6D-4044-8927-165A7C8247B9}" type="datetimeFigureOut">
              <a:rPr lang="en-US" smtClean="0"/>
              <a:t>2/15/2018</a:t>
            </a:fld>
            <a:endParaRPr lang="en-US"/>
          </a:p>
        </p:txBody>
      </p:sp>
      <p:sp>
        <p:nvSpPr>
          <p:cNvPr id="3" name="Footer Placeholder 2">
            <a:extLst>
              <a:ext uri="{FF2B5EF4-FFF2-40B4-BE49-F238E27FC236}">
                <a16:creationId xmlns:a16="http://schemas.microsoft.com/office/drawing/2014/main" id="{08850CCA-21C1-4433-B001-8862C60163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7B73A6-CAF2-496A-BB6F-DE5938724280}"/>
              </a:ext>
            </a:extLst>
          </p:cNvPr>
          <p:cNvSpPr>
            <a:spLocks noGrp="1"/>
          </p:cNvSpPr>
          <p:nvPr>
            <p:ph type="sldNum" sz="quarter" idx="12"/>
          </p:nvPr>
        </p:nvSpPr>
        <p:spPr/>
        <p:txBody>
          <a:bodyPr/>
          <a:lstStyle/>
          <a:p>
            <a:fld id="{57BBFD83-5FDD-430B-9D07-E64D3F3D9A9E}" type="slidenum">
              <a:rPr lang="en-US" smtClean="0"/>
              <a:t>‹#›</a:t>
            </a:fld>
            <a:endParaRPr lang="en-US"/>
          </a:p>
        </p:txBody>
      </p:sp>
    </p:spTree>
    <p:extLst>
      <p:ext uri="{BB962C8B-B14F-4D97-AF65-F5344CB8AC3E}">
        <p14:creationId xmlns:p14="http://schemas.microsoft.com/office/powerpoint/2010/main" val="3803103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B31BD-7518-4458-B862-28E7FA8818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EA4707-1B9E-4AB4-9019-155B5170FB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17F2B6-EFBA-4B77-B825-DDC401F8B0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3AF5A18-C81C-4B06-8541-529842A91FBB}"/>
              </a:ext>
            </a:extLst>
          </p:cNvPr>
          <p:cNvSpPr>
            <a:spLocks noGrp="1"/>
          </p:cNvSpPr>
          <p:nvPr>
            <p:ph type="dt" sz="half" idx="10"/>
          </p:nvPr>
        </p:nvSpPr>
        <p:spPr/>
        <p:txBody>
          <a:bodyPr/>
          <a:lstStyle/>
          <a:p>
            <a:fld id="{4028FA39-4F6D-4044-8927-165A7C8247B9}" type="datetimeFigureOut">
              <a:rPr lang="en-US" smtClean="0"/>
              <a:t>2/15/2018</a:t>
            </a:fld>
            <a:endParaRPr lang="en-US"/>
          </a:p>
        </p:txBody>
      </p:sp>
      <p:sp>
        <p:nvSpPr>
          <p:cNvPr id="6" name="Footer Placeholder 5">
            <a:extLst>
              <a:ext uri="{FF2B5EF4-FFF2-40B4-BE49-F238E27FC236}">
                <a16:creationId xmlns:a16="http://schemas.microsoft.com/office/drawing/2014/main" id="{A77CF360-EE92-417E-8999-C2BD7F521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603E-848F-41A9-920A-76C815C178F6}"/>
              </a:ext>
            </a:extLst>
          </p:cNvPr>
          <p:cNvSpPr>
            <a:spLocks noGrp="1"/>
          </p:cNvSpPr>
          <p:nvPr>
            <p:ph type="sldNum" sz="quarter" idx="12"/>
          </p:nvPr>
        </p:nvSpPr>
        <p:spPr/>
        <p:txBody>
          <a:bodyPr/>
          <a:lstStyle/>
          <a:p>
            <a:fld id="{57BBFD83-5FDD-430B-9D07-E64D3F3D9A9E}" type="slidenum">
              <a:rPr lang="en-US" smtClean="0"/>
              <a:t>‹#›</a:t>
            </a:fld>
            <a:endParaRPr lang="en-US"/>
          </a:p>
        </p:txBody>
      </p:sp>
    </p:spTree>
    <p:extLst>
      <p:ext uri="{BB962C8B-B14F-4D97-AF65-F5344CB8AC3E}">
        <p14:creationId xmlns:p14="http://schemas.microsoft.com/office/powerpoint/2010/main" val="2578190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4141-E1D8-4B5B-A3BE-4EC05967A0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E96A4B-B8F6-4E98-9FB4-F57A912F23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A0F4CF-9CE8-451D-9637-5E34B303C7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76CA06-ABCE-469C-B238-853299907B51}"/>
              </a:ext>
            </a:extLst>
          </p:cNvPr>
          <p:cNvSpPr>
            <a:spLocks noGrp="1"/>
          </p:cNvSpPr>
          <p:nvPr>
            <p:ph type="dt" sz="half" idx="10"/>
          </p:nvPr>
        </p:nvSpPr>
        <p:spPr/>
        <p:txBody>
          <a:bodyPr/>
          <a:lstStyle/>
          <a:p>
            <a:fld id="{4028FA39-4F6D-4044-8927-165A7C8247B9}" type="datetimeFigureOut">
              <a:rPr lang="en-US" smtClean="0"/>
              <a:t>2/15/2018</a:t>
            </a:fld>
            <a:endParaRPr lang="en-US"/>
          </a:p>
        </p:txBody>
      </p:sp>
      <p:sp>
        <p:nvSpPr>
          <p:cNvPr id="6" name="Footer Placeholder 5">
            <a:extLst>
              <a:ext uri="{FF2B5EF4-FFF2-40B4-BE49-F238E27FC236}">
                <a16:creationId xmlns:a16="http://schemas.microsoft.com/office/drawing/2014/main" id="{BB1FA0B5-A3CC-4C7D-9A17-3FF9EED9F7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72D768-461D-4DB2-8EA2-F933509E11D2}"/>
              </a:ext>
            </a:extLst>
          </p:cNvPr>
          <p:cNvSpPr>
            <a:spLocks noGrp="1"/>
          </p:cNvSpPr>
          <p:nvPr>
            <p:ph type="sldNum" sz="quarter" idx="12"/>
          </p:nvPr>
        </p:nvSpPr>
        <p:spPr/>
        <p:txBody>
          <a:bodyPr/>
          <a:lstStyle/>
          <a:p>
            <a:fld id="{57BBFD83-5FDD-430B-9D07-E64D3F3D9A9E}" type="slidenum">
              <a:rPr lang="en-US" smtClean="0"/>
              <a:t>‹#›</a:t>
            </a:fld>
            <a:endParaRPr lang="en-US"/>
          </a:p>
        </p:txBody>
      </p:sp>
    </p:spTree>
    <p:extLst>
      <p:ext uri="{BB962C8B-B14F-4D97-AF65-F5344CB8AC3E}">
        <p14:creationId xmlns:p14="http://schemas.microsoft.com/office/powerpoint/2010/main" val="2361132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60CF4C-EDF9-4AD5-BD7C-57FF04DC14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D5CD9C-8DB3-43ED-BA4D-786DE2E407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DF3D29-D47C-4C27-8905-66FFFB681B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28FA39-4F6D-4044-8927-165A7C8247B9}" type="datetimeFigureOut">
              <a:rPr lang="en-US" smtClean="0"/>
              <a:t>2/15/2018</a:t>
            </a:fld>
            <a:endParaRPr lang="en-US"/>
          </a:p>
        </p:txBody>
      </p:sp>
      <p:sp>
        <p:nvSpPr>
          <p:cNvPr id="5" name="Footer Placeholder 4">
            <a:extLst>
              <a:ext uri="{FF2B5EF4-FFF2-40B4-BE49-F238E27FC236}">
                <a16:creationId xmlns:a16="http://schemas.microsoft.com/office/drawing/2014/main" id="{C25C6B12-3BA2-4995-BC20-C6295702F0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DDA231-17CD-4E25-8A15-4642A966E4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BBFD83-5FDD-430B-9D07-E64D3F3D9A9E}" type="slidenum">
              <a:rPr lang="en-US" smtClean="0"/>
              <a:t>‹#›</a:t>
            </a:fld>
            <a:endParaRPr lang="en-US"/>
          </a:p>
        </p:txBody>
      </p:sp>
    </p:spTree>
    <p:extLst>
      <p:ext uri="{BB962C8B-B14F-4D97-AF65-F5344CB8AC3E}">
        <p14:creationId xmlns:p14="http://schemas.microsoft.com/office/powerpoint/2010/main" val="4147859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image" Target="../media/image19.gif"/><Relationship Id="rId7" Type="http://schemas.openxmlformats.org/officeDocument/2006/relationships/image" Target="../media/image23.gif"/><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2.gif"/><Relationship Id="rId5" Type="http://schemas.openxmlformats.org/officeDocument/2006/relationships/image" Target="../media/image21.gif"/><Relationship Id="rId4" Type="http://schemas.openxmlformats.org/officeDocument/2006/relationships/image" Target="../media/image20.gif"/></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31.gif"/><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9.gif"/><Relationship Id="rId4" Type="http://schemas.openxmlformats.org/officeDocument/2006/relationships/image" Target="../media/image28.gif"/></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2.gif"/><Relationship Id="rId7" Type="http://schemas.openxmlformats.org/officeDocument/2006/relationships/image" Target="../media/image36.gif"/><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5.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8.gif"/><Relationship Id="rId3" Type="http://schemas.openxmlformats.org/officeDocument/2006/relationships/image" Target="../media/image43.gif"/><Relationship Id="rId7" Type="http://schemas.openxmlformats.org/officeDocument/2006/relationships/image" Target="../media/image47.gif"/><Relationship Id="rId12" Type="http://schemas.openxmlformats.org/officeDocument/2006/relationships/image" Target="../media/image52.gif"/><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46.gif"/><Relationship Id="rId11" Type="http://schemas.openxmlformats.org/officeDocument/2006/relationships/image" Target="../media/image51.gif"/><Relationship Id="rId5" Type="http://schemas.openxmlformats.org/officeDocument/2006/relationships/image" Target="../media/image45.gif"/><Relationship Id="rId10" Type="http://schemas.openxmlformats.org/officeDocument/2006/relationships/image" Target="../media/image50.gif"/><Relationship Id="rId4" Type="http://schemas.openxmlformats.org/officeDocument/2006/relationships/image" Target="../media/image44.gif"/><Relationship Id="rId9" Type="http://schemas.openxmlformats.org/officeDocument/2006/relationships/image" Target="../media/image49.gif"/></Relationships>
</file>

<file path=ppt/slides/_rels/slide2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0.gif"/><Relationship Id="rId3" Type="http://schemas.openxmlformats.org/officeDocument/2006/relationships/image" Target="../media/image55.gif"/><Relationship Id="rId7" Type="http://schemas.openxmlformats.org/officeDocument/2006/relationships/image" Target="../media/image59.gif"/><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8.gif"/><Relationship Id="rId11" Type="http://schemas.openxmlformats.org/officeDocument/2006/relationships/image" Target="../media/image63.gif"/><Relationship Id="rId5" Type="http://schemas.openxmlformats.org/officeDocument/2006/relationships/image" Target="../media/image57.gif"/><Relationship Id="rId10" Type="http://schemas.openxmlformats.org/officeDocument/2006/relationships/image" Target="../media/image62.gif"/><Relationship Id="rId4" Type="http://schemas.openxmlformats.org/officeDocument/2006/relationships/image" Target="../media/image56.gif"/><Relationship Id="rId9" Type="http://schemas.openxmlformats.org/officeDocument/2006/relationships/image" Target="../media/image61.gif"/></Relationships>
</file>

<file path=ppt/slides/_rels/slide28.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64.gif"/></Relationships>
</file>

<file path=ppt/slides/_rels/slide3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73.gif"/><Relationship Id="rId3" Type="http://schemas.openxmlformats.org/officeDocument/2006/relationships/image" Target="../media/image68.gif"/><Relationship Id="rId7" Type="http://schemas.openxmlformats.org/officeDocument/2006/relationships/image" Target="../media/image72.gif"/><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71.gif"/><Relationship Id="rId5" Type="http://schemas.openxmlformats.org/officeDocument/2006/relationships/image" Target="../media/image70.gif"/><Relationship Id="rId4" Type="http://schemas.openxmlformats.org/officeDocument/2006/relationships/image" Target="../media/image69.gif"/><Relationship Id="rId9" Type="http://schemas.openxmlformats.org/officeDocument/2006/relationships/image" Target="../media/image74.gif"/></Relationships>
</file>

<file path=ppt/slides/_rels/slide36.xml.rels><?xml version="1.0" encoding="UTF-8" standalone="yes"?>
<Relationships xmlns="http://schemas.openxmlformats.org/package/2006/relationships"><Relationship Id="rId8" Type="http://schemas.openxmlformats.org/officeDocument/2006/relationships/image" Target="../media/image80.gif"/><Relationship Id="rId3" Type="http://schemas.openxmlformats.org/officeDocument/2006/relationships/image" Target="../media/image75.gif"/><Relationship Id="rId7" Type="http://schemas.openxmlformats.org/officeDocument/2006/relationships/image" Target="../media/image79.gif"/><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78.gif"/><Relationship Id="rId5" Type="http://schemas.openxmlformats.org/officeDocument/2006/relationships/image" Target="../media/image77.gif"/><Relationship Id="rId10" Type="http://schemas.openxmlformats.org/officeDocument/2006/relationships/image" Target="../media/image82.gif"/><Relationship Id="rId4" Type="http://schemas.openxmlformats.org/officeDocument/2006/relationships/image" Target="../media/image76.gif"/><Relationship Id="rId9" Type="http://schemas.openxmlformats.org/officeDocument/2006/relationships/image" Target="../media/image81.gif"/></Relationships>
</file>

<file path=ppt/slides/_rels/slide3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84.gif"/></Relationships>
</file>

<file path=ppt/slides/_rels/slide3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gif"/><Relationship Id="rId7" Type="http://schemas.openxmlformats.org/officeDocument/2006/relationships/image" Target="../media/image6.gif"/><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_rels/slide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8.gif"/><Relationship Id="rId7" Type="http://schemas.openxmlformats.org/officeDocument/2006/relationships/image" Target="../media/image12.gif"/><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10.gif"/><Relationship Id="rId10" Type="http://schemas.openxmlformats.org/officeDocument/2006/relationships/image" Target="../media/image15.gif"/><Relationship Id="rId4" Type="http://schemas.openxmlformats.org/officeDocument/2006/relationships/image" Target="../media/image9.gif"/><Relationship Id="rId9" Type="http://schemas.openxmlformats.org/officeDocument/2006/relationships/image" Target="../media/image14.gif"/></Relationships>
</file>

<file path=ppt/slides/_rels/slide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Operations for directories and files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4</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Creating</a:t>
            </a:r>
            <a:r>
              <a:rPr lang="fr-FR" sz="3200" b="1" dirty="0">
                <a:effectLst>
                  <a:outerShdw blurRad="38100" dist="38100" dir="2700000" algn="tl">
                    <a:srgbClr val="C0C0C0"/>
                  </a:outerShdw>
                </a:effectLst>
              </a:rPr>
              <a:t> and </a:t>
            </a:r>
            <a:r>
              <a:rPr lang="fr-FR" sz="3200" b="1" dirty="0" err="1">
                <a:effectLst>
                  <a:outerShdw blurRad="38100" dist="38100" dir="2700000" algn="tl">
                    <a:srgbClr val="C0C0C0"/>
                  </a:outerShdw>
                </a:effectLst>
              </a:rPr>
              <a:t>removing</a:t>
            </a:r>
            <a:r>
              <a:rPr lang="fr-FR" sz="3200" b="1" dirty="0">
                <a:effectLst>
                  <a:outerShdw blurRad="38100" dist="38100" dir="2700000" algn="tl">
                    <a:srgbClr val="C0C0C0"/>
                  </a:outerShdw>
                </a:effectLst>
              </a:rPr>
              <a:t> directories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1524000" y="1295400"/>
            <a:ext cx="9144000" cy="707886"/>
          </a:xfrm>
          <a:prstGeom prst="rect">
            <a:avLst/>
          </a:prstGeom>
          <a:noFill/>
        </p:spPr>
        <p:txBody>
          <a:bodyPr wrap="square" rtlCol="0">
            <a:spAutoFit/>
          </a:bodyPr>
          <a:lstStyle/>
          <a:p>
            <a:pPr algn="ctr"/>
            <a:r>
              <a:rPr lang="en-GB" sz="4000" b="1" i="1" dirty="0" err="1"/>
              <a:t>mkdir</a:t>
            </a:r>
            <a:r>
              <a:rPr lang="en-GB" sz="4000" b="1" dirty="0"/>
              <a:t> to make directories</a:t>
            </a:r>
          </a:p>
        </p:txBody>
      </p:sp>
      <p:sp>
        <p:nvSpPr>
          <p:cNvPr id="16" name="TextBox 15"/>
          <p:cNvSpPr txBox="1"/>
          <p:nvPr/>
        </p:nvSpPr>
        <p:spPr>
          <a:xfrm>
            <a:off x="1524000" y="2250282"/>
            <a:ext cx="9372600" cy="3693319"/>
          </a:xfrm>
          <a:prstGeom prst="rect">
            <a:avLst/>
          </a:prstGeom>
          <a:noFill/>
        </p:spPr>
        <p:txBody>
          <a:bodyPr wrap="square" rtlCol="0">
            <a:spAutoFit/>
          </a:bodyPr>
          <a:lstStyle/>
          <a:p>
            <a:r>
              <a:rPr lang="en-GB" sz="3900" dirty="0">
                <a:solidFill>
                  <a:srgbClr val="00B0F0"/>
                </a:solidFill>
              </a:rPr>
              <a:t>Relative</a:t>
            </a:r>
            <a:r>
              <a:rPr lang="en-GB" sz="3900" dirty="0"/>
              <a:t> mode:		</a:t>
            </a:r>
            <a:r>
              <a:rPr lang="en-GB" sz="3900" dirty="0" err="1"/>
              <a:t>mkdir</a:t>
            </a:r>
            <a:r>
              <a:rPr lang="en-GB" sz="3900" dirty="0"/>
              <a:t> CSCI330</a:t>
            </a:r>
          </a:p>
          <a:p>
            <a:r>
              <a:rPr lang="en-GB" sz="3900" dirty="0">
                <a:solidFill>
                  <a:srgbClr val="00B050"/>
                </a:solidFill>
              </a:rPr>
              <a:t>Absolute</a:t>
            </a:r>
            <a:r>
              <a:rPr lang="en-GB" sz="3900" dirty="0"/>
              <a:t> mode:		</a:t>
            </a:r>
            <a:r>
              <a:rPr lang="en-GB" sz="3900" dirty="0" err="1"/>
              <a:t>mkdir</a:t>
            </a:r>
            <a:r>
              <a:rPr lang="en-GB" sz="3900" dirty="0"/>
              <a:t> </a:t>
            </a:r>
            <a:r>
              <a:rPr lang="en-GB" sz="4000" b="1" dirty="0">
                <a:solidFill>
                  <a:srgbClr val="00B050"/>
                </a:solidFill>
              </a:rPr>
              <a:t>/</a:t>
            </a:r>
            <a:r>
              <a:rPr lang="en-GB" sz="3900" dirty="0"/>
              <a:t>home/CSCI330</a:t>
            </a:r>
          </a:p>
          <a:p>
            <a:endParaRPr lang="en-GB" sz="3900" dirty="0"/>
          </a:p>
          <a:p>
            <a:pPr algn="ctr"/>
            <a:r>
              <a:rPr lang="en-GB" sz="3900" dirty="0"/>
              <a:t>If you need to create </a:t>
            </a:r>
            <a:r>
              <a:rPr lang="en-GB" sz="3900" dirty="0">
                <a:solidFill>
                  <a:srgbClr val="FF0000"/>
                </a:solidFill>
              </a:rPr>
              <a:t>intermediate</a:t>
            </a:r>
            <a:r>
              <a:rPr lang="en-GB" sz="3900" dirty="0"/>
              <a:t> directories, use the </a:t>
            </a:r>
            <a:r>
              <a:rPr lang="en-GB" sz="3900" dirty="0">
                <a:solidFill>
                  <a:srgbClr val="FF0000"/>
                </a:solidFill>
              </a:rPr>
              <a:t>–p option </a:t>
            </a:r>
            <a:r>
              <a:rPr lang="en-GB" sz="3900" dirty="0"/>
              <a:t>as in</a:t>
            </a:r>
          </a:p>
          <a:p>
            <a:r>
              <a:rPr lang="en-GB" sz="3900" dirty="0" err="1"/>
              <a:t>mkdir</a:t>
            </a:r>
            <a:r>
              <a:rPr lang="en-GB" sz="3900" dirty="0"/>
              <a:t> –p /home/CSCI330/folder1/subfolder</a:t>
            </a:r>
          </a:p>
        </p:txBody>
      </p:sp>
    </p:spTree>
    <p:extLst>
      <p:ext uri="{BB962C8B-B14F-4D97-AF65-F5344CB8AC3E}">
        <p14:creationId xmlns:p14="http://schemas.microsoft.com/office/powerpoint/2010/main" val="3894267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Operations for directories and files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24</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Moving</a:t>
            </a:r>
            <a:r>
              <a:rPr lang="fr-FR" sz="3200" b="1" dirty="0">
                <a:effectLst>
                  <a:outerShdw blurRad="38100" dist="38100" dir="2700000" algn="tl">
                    <a:srgbClr val="C0C0C0"/>
                  </a:outerShdw>
                </a:effectLst>
              </a:rPr>
              <a:t>/</a:t>
            </a:r>
            <a:r>
              <a:rPr lang="fr-FR" sz="3200" b="1" dirty="0" err="1">
                <a:effectLst>
                  <a:outerShdw blurRad="38100" dist="38100" dir="2700000" algn="tl">
                    <a:srgbClr val="C0C0C0"/>
                  </a:outerShdw>
                </a:effectLst>
              </a:rPr>
              <a:t>renaming</a:t>
            </a:r>
            <a:r>
              <a:rPr lang="fr-FR" sz="3200" b="1" dirty="0">
                <a:effectLst>
                  <a:outerShdw blurRad="38100" dist="38100" dir="2700000" algn="tl">
                    <a:srgbClr val="C0C0C0"/>
                  </a:outerShdw>
                </a:effectLst>
              </a:rPr>
              <a:t> files or directories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7" name="Picture 16" descr="hd103ui1024.jpg"/>
          <p:cNvPicPr>
            <a:picLocks noChangeAspect="1"/>
          </p:cNvPicPr>
          <p:nvPr/>
        </p:nvPicPr>
        <p:blipFill>
          <a:blip r:embed="rId3"/>
          <a:stretch>
            <a:fillRect/>
          </a:stretch>
        </p:blipFill>
        <p:spPr>
          <a:xfrm>
            <a:off x="1524001" y="3733800"/>
            <a:ext cx="3216977" cy="2506980"/>
          </a:xfrm>
          <a:prstGeom prst="rect">
            <a:avLst/>
          </a:prstGeom>
        </p:spPr>
      </p:pic>
      <p:pic>
        <p:nvPicPr>
          <p:cNvPr id="19" name="Picture 18" descr="20326bc2-a81f-4b4d-84ad-2220354c7b9c.jpeg"/>
          <p:cNvPicPr>
            <a:picLocks noChangeAspect="1"/>
          </p:cNvPicPr>
          <p:nvPr/>
        </p:nvPicPr>
        <p:blipFill>
          <a:blip r:embed="rId4" cstate="print"/>
          <a:stretch>
            <a:fillRect/>
          </a:stretch>
        </p:blipFill>
        <p:spPr>
          <a:xfrm>
            <a:off x="6477000" y="3124200"/>
            <a:ext cx="4114800" cy="3086100"/>
          </a:xfrm>
          <a:prstGeom prst="rect">
            <a:avLst/>
          </a:prstGeom>
        </p:spPr>
      </p:pic>
      <p:sp>
        <p:nvSpPr>
          <p:cNvPr id="20" name="Freeform 19"/>
          <p:cNvSpPr/>
          <p:nvPr/>
        </p:nvSpPr>
        <p:spPr>
          <a:xfrm>
            <a:off x="3470495" y="3862813"/>
            <a:ext cx="4101220" cy="1062273"/>
          </a:xfrm>
          <a:custGeom>
            <a:avLst/>
            <a:gdLst>
              <a:gd name="connsiteX0" fmla="*/ 0 w 4101220"/>
              <a:gd name="connsiteY0" fmla="*/ 1062273 h 1062273"/>
              <a:gd name="connsiteX1" fmla="*/ 1403287 w 4101220"/>
              <a:gd name="connsiteY1" fmla="*/ 319889 h 1062273"/>
              <a:gd name="connsiteX2" fmla="*/ 2933323 w 4101220"/>
              <a:gd name="connsiteY2" fmla="*/ 3018 h 1062273"/>
              <a:gd name="connsiteX3" fmla="*/ 4101220 w 4101220"/>
              <a:gd name="connsiteY3" fmla="*/ 301782 h 1062273"/>
            </a:gdLst>
            <a:ahLst/>
            <a:cxnLst>
              <a:cxn ang="0">
                <a:pos x="connsiteX0" y="connsiteY0"/>
              </a:cxn>
              <a:cxn ang="0">
                <a:pos x="connsiteX1" y="connsiteY1"/>
              </a:cxn>
              <a:cxn ang="0">
                <a:pos x="connsiteX2" y="connsiteY2"/>
              </a:cxn>
              <a:cxn ang="0">
                <a:pos x="connsiteX3" y="connsiteY3"/>
              </a:cxn>
            </a:cxnLst>
            <a:rect l="l" t="t" r="r" b="b"/>
            <a:pathLst>
              <a:path w="4101220" h="1062273">
                <a:moveTo>
                  <a:pt x="0" y="1062273"/>
                </a:moveTo>
                <a:cubicBezTo>
                  <a:pt x="457200" y="779352"/>
                  <a:pt x="914400" y="496431"/>
                  <a:pt x="1403287" y="319889"/>
                </a:cubicBezTo>
                <a:cubicBezTo>
                  <a:pt x="1892174" y="143347"/>
                  <a:pt x="2483668" y="6036"/>
                  <a:pt x="2933323" y="3018"/>
                </a:cubicBezTo>
                <a:cubicBezTo>
                  <a:pt x="3382979" y="0"/>
                  <a:pt x="3742099" y="150891"/>
                  <a:pt x="4101220" y="301782"/>
                </a:cubicBezTo>
              </a:path>
            </a:pathLst>
          </a:cu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22" name="Straight Arrow Connector 21"/>
          <p:cNvCxnSpPr>
            <a:stCxn id="20" idx="3"/>
          </p:cNvCxnSpPr>
          <p:nvPr/>
        </p:nvCxnSpPr>
        <p:spPr>
          <a:xfrm>
            <a:off x="7571716" y="4164594"/>
            <a:ext cx="1038885" cy="407406"/>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895600" y="1676401"/>
            <a:ext cx="2895600" cy="646331"/>
          </a:xfrm>
          <a:prstGeom prst="rect">
            <a:avLst/>
          </a:prstGeom>
          <a:noFill/>
        </p:spPr>
        <p:txBody>
          <a:bodyPr wrap="square" rtlCol="0">
            <a:spAutoFit/>
          </a:bodyPr>
          <a:lstStyle/>
          <a:p>
            <a:r>
              <a:rPr lang="en-GB" sz="3600" dirty="0" err="1"/>
              <a:t>mv</a:t>
            </a:r>
            <a:r>
              <a:rPr lang="en-GB" sz="3600" dirty="0"/>
              <a:t> / /dev/null</a:t>
            </a:r>
          </a:p>
        </p:txBody>
      </p:sp>
      <p:pic>
        <p:nvPicPr>
          <p:cNvPr id="25" name="Picture 24" descr="urban-legends.jpg"/>
          <p:cNvPicPr>
            <a:picLocks noChangeAspect="1"/>
          </p:cNvPicPr>
          <p:nvPr/>
        </p:nvPicPr>
        <p:blipFill>
          <a:blip r:embed="rId5"/>
          <a:stretch>
            <a:fillRect/>
          </a:stretch>
        </p:blipFill>
        <p:spPr>
          <a:xfrm>
            <a:off x="7391400" y="990600"/>
            <a:ext cx="2743200" cy="2057400"/>
          </a:xfrm>
          <a:prstGeom prst="rect">
            <a:avLst/>
          </a:prstGeom>
          <a:ln>
            <a:noFill/>
          </a:ln>
          <a:effectLst>
            <a:softEdge rad="112500"/>
          </a:effectLst>
        </p:spPr>
      </p:pic>
      <p:cxnSp>
        <p:nvCxnSpPr>
          <p:cNvPr id="27" name="Straight Arrow Connector 26"/>
          <p:cNvCxnSpPr/>
          <p:nvPr/>
        </p:nvCxnSpPr>
        <p:spPr>
          <a:xfrm rot="5400000" flipH="1" flipV="1">
            <a:off x="3276600" y="2667000"/>
            <a:ext cx="7620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8" name="TextBox 27"/>
          <p:cNvSpPr txBox="1"/>
          <p:nvPr/>
        </p:nvSpPr>
        <p:spPr>
          <a:xfrm>
            <a:off x="2590800" y="3048000"/>
            <a:ext cx="2057400" cy="369332"/>
          </a:xfrm>
          <a:prstGeom prst="rect">
            <a:avLst/>
          </a:prstGeom>
          <a:noFill/>
        </p:spPr>
        <p:txBody>
          <a:bodyPr wrap="square" rtlCol="0">
            <a:spAutoFit/>
          </a:bodyPr>
          <a:lstStyle/>
          <a:p>
            <a:r>
              <a:rPr lang="en-GB" dirty="0"/>
              <a:t>Root of the system</a:t>
            </a:r>
          </a:p>
        </p:txBody>
      </p:sp>
      <p:cxnSp>
        <p:nvCxnSpPr>
          <p:cNvPr id="29" name="Straight Arrow Connector 28"/>
          <p:cNvCxnSpPr/>
          <p:nvPr/>
        </p:nvCxnSpPr>
        <p:spPr>
          <a:xfrm rot="5400000">
            <a:off x="4648994" y="1523206"/>
            <a:ext cx="457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1" name="TextBox 30"/>
          <p:cNvSpPr txBox="1"/>
          <p:nvPr/>
        </p:nvSpPr>
        <p:spPr>
          <a:xfrm>
            <a:off x="4343400" y="990600"/>
            <a:ext cx="1143000" cy="369332"/>
          </a:xfrm>
          <a:prstGeom prst="rect">
            <a:avLst/>
          </a:prstGeom>
          <a:noFill/>
        </p:spPr>
        <p:txBody>
          <a:bodyPr wrap="square" rtlCol="0">
            <a:spAutoFit/>
          </a:bodyPr>
          <a:lstStyle/>
          <a:p>
            <a:r>
              <a:rPr lang="en-GB" dirty="0"/>
              <a:t>Trashcan</a:t>
            </a:r>
          </a:p>
        </p:txBody>
      </p:sp>
    </p:spTree>
    <p:extLst>
      <p:ext uri="{BB962C8B-B14F-4D97-AF65-F5344CB8AC3E}">
        <p14:creationId xmlns:p14="http://schemas.microsoft.com/office/powerpoint/2010/main" val="85878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Operations for directories and files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25</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Moving</a:t>
            </a:r>
            <a:r>
              <a:rPr lang="fr-FR" sz="3200" b="1" dirty="0">
                <a:effectLst>
                  <a:outerShdw blurRad="38100" dist="38100" dir="2700000" algn="tl">
                    <a:srgbClr val="C0C0C0"/>
                  </a:outerShdw>
                </a:effectLst>
              </a:rPr>
              <a:t>/</a:t>
            </a:r>
            <a:r>
              <a:rPr lang="fr-FR" sz="3200" b="1" dirty="0" err="1">
                <a:effectLst>
                  <a:outerShdw blurRad="38100" dist="38100" dir="2700000" algn="tl">
                    <a:srgbClr val="C0C0C0"/>
                  </a:outerShdw>
                </a:effectLst>
              </a:rPr>
              <a:t>renaming</a:t>
            </a:r>
            <a:r>
              <a:rPr lang="fr-FR" sz="3200" b="1" dirty="0">
                <a:effectLst>
                  <a:outerShdw blurRad="38100" dist="38100" dir="2700000" algn="tl">
                    <a:srgbClr val="C0C0C0"/>
                  </a:outerShdw>
                </a:effectLst>
              </a:rPr>
              <a:t> files or directories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8" name="Picture 17" descr="m1.gif"/>
          <p:cNvPicPr>
            <a:picLocks noChangeAspect="1"/>
          </p:cNvPicPr>
          <p:nvPr/>
        </p:nvPicPr>
        <p:blipFill>
          <a:blip r:embed="rId3"/>
          <a:stretch>
            <a:fillRect/>
          </a:stretch>
        </p:blipFill>
        <p:spPr>
          <a:xfrm>
            <a:off x="3139440" y="1013460"/>
            <a:ext cx="6233160" cy="5234940"/>
          </a:xfrm>
          <a:prstGeom prst="rect">
            <a:avLst/>
          </a:prstGeom>
        </p:spPr>
      </p:pic>
      <p:pic>
        <p:nvPicPr>
          <p:cNvPr id="21" name="Picture 20" descr="m2.gif"/>
          <p:cNvPicPr>
            <a:picLocks noChangeAspect="1"/>
          </p:cNvPicPr>
          <p:nvPr/>
        </p:nvPicPr>
        <p:blipFill>
          <a:blip r:embed="rId4"/>
          <a:stretch>
            <a:fillRect/>
          </a:stretch>
        </p:blipFill>
        <p:spPr>
          <a:xfrm>
            <a:off x="3139440" y="1013460"/>
            <a:ext cx="6233160" cy="5234940"/>
          </a:xfrm>
          <a:prstGeom prst="rect">
            <a:avLst/>
          </a:prstGeom>
        </p:spPr>
      </p:pic>
      <p:pic>
        <p:nvPicPr>
          <p:cNvPr id="23" name="Picture 22" descr="m3.gif"/>
          <p:cNvPicPr>
            <a:picLocks noChangeAspect="1"/>
          </p:cNvPicPr>
          <p:nvPr/>
        </p:nvPicPr>
        <p:blipFill>
          <a:blip r:embed="rId5"/>
          <a:stretch>
            <a:fillRect/>
          </a:stretch>
        </p:blipFill>
        <p:spPr>
          <a:xfrm>
            <a:off x="3139440" y="1013460"/>
            <a:ext cx="6233160" cy="5234940"/>
          </a:xfrm>
          <a:prstGeom prst="rect">
            <a:avLst/>
          </a:prstGeom>
        </p:spPr>
      </p:pic>
      <p:pic>
        <p:nvPicPr>
          <p:cNvPr id="26" name="Picture 25" descr="m4.gif"/>
          <p:cNvPicPr>
            <a:picLocks noChangeAspect="1"/>
          </p:cNvPicPr>
          <p:nvPr/>
        </p:nvPicPr>
        <p:blipFill>
          <a:blip r:embed="rId6"/>
          <a:stretch>
            <a:fillRect/>
          </a:stretch>
        </p:blipFill>
        <p:spPr>
          <a:xfrm>
            <a:off x="3139440" y="1013460"/>
            <a:ext cx="6233160" cy="5234940"/>
          </a:xfrm>
          <a:prstGeom prst="rect">
            <a:avLst/>
          </a:prstGeom>
        </p:spPr>
      </p:pic>
      <p:pic>
        <p:nvPicPr>
          <p:cNvPr id="30" name="Picture 29" descr="m5.gif"/>
          <p:cNvPicPr>
            <a:picLocks noChangeAspect="1"/>
          </p:cNvPicPr>
          <p:nvPr/>
        </p:nvPicPr>
        <p:blipFill>
          <a:blip r:embed="rId7"/>
          <a:stretch>
            <a:fillRect/>
          </a:stretch>
        </p:blipFill>
        <p:spPr>
          <a:xfrm>
            <a:off x="3139440" y="1013460"/>
            <a:ext cx="6233160" cy="5234940"/>
          </a:xfrm>
          <a:prstGeom prst="rect">
            <a:avLst/>
          </a:prstGeom>
        </p:spPr>
      </p:pic>
      <p:pic>
        <p:nvPicPr>
          <p:cNvPr id="32" name="Picture 31" descr="m6.gif"/>
          <p:cNvPicPr>
            <a:picLocks noChangeAspect="1"/>
          </p:cNvPicPr>
          <p:nvPr/>
        </p:nvPicPr>
        <p:blipFill>
          <a:blip r:embed="rId8"/>
          <a:stretch>
            <a:fillRect/>
          </a:stretch>
        </p:blipFill>
        <p:spPr>
          <a:xfrm>
            <a:off x="3139440" y="1013460"/>
            <a:ext cx="6233160" cy="5234940"/>
          </a:xfrm>
          <a:prstGeom prst="rect">
            <a:avLst/>
          </a:prstGeom>
        </p:spPr>
      </p:pic>
    </p:spTree>
    <p:extLst>
      <p:ext uri="{BB962C8B-B14F-4D97-AF65-F5344CB8AC3E}">
        <p14:creationId xmlns:p14="http://schemas.microsoft.com/office/powerpoint/2010/main" val="295487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Straight Connector 55"/>
          <p:cNvCxnSpPr/>
          <p:nvPr/>
        </p:nvCxnSpPr>
        <p:spPr>
          <a:xfrm>
            <a:off x="6629400" y="2743200"/>
            <a:ext cx="1981200" cy="6858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144000" y="3733800"/>
            <a:ext cx="836612" cy="762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6287294" y="3085306"/>
            <a:ext cx="8382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H="1">
            <a:off x="5753894" y="4153694"/>
            <a:ext cx="762000" cy="22701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019800" y="3962400"/>
            <a:ext cx="1066800" cy="6096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096000" y="3886200"/>
            <a:ext cx="2133600" cy="762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96000" y="3810000"/>
            <a:ext cx="2667000" cy="838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96000" y="3733800"/>
            <a:ext cx="3200400" cy="9144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4838700" y="5143500"/>
            <a:ext cx="8382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6" idx="2"/>
          </p:cNvCxnSpPr>
          <p:nvPr/>
        </p:nvCxnSpPr>
        <p:spPr>
          <a:xfrm rot="5400000">
            <a:off x="1790700" y="5524500"/>
            <a:ext cx="1143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0800000" flipV="1">
            <a:off x="2209800" y="3581400"/>
            <a:ext cx="2895600" cy="9144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0800000" flipV="1">
            <a:off x="3962400" y="3733800"/>
            <a:ext cx="1295400" cy="762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724400" y="3276600"/>
            <a:ext cx="1905000" cy="990600"/>
          </a:xfrm>
          <a:prstGeom prst="straightConnector1">
            <a:avLst/>
          </a:prstGeom>
          <a:ln w="76200">
            <a:tailEnd type="arrow"/>
          </a:ln>
        </p:spPr>
        <p:style>
          <a:lnRef idx="3">
            <a:schemeClr val="dk1"/>
          </a:lnRef>
          <a:fillRef idx="0">
            <a:schemeClr val="dk1"/>
          </a:fillRef>
          <a:effectRef idx="2">
            <a:schemeClr val="dk1"/>
          </a:effectRef>
          <a:fontRef idx="minor">
            <a:schemeClr val="tx1"/>
          </a:fontRef>
        </p:style>
      </p:cxnSp>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Operations for directories and files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28</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Finding</a:t>
            </a:r>
            <a:r>
              <a:rPr lang="fr-FR" sz="3200" b="1" dirty="0">
                <a:effectLst>
                  <a:outerShdw blurRad="38100" dist="38100" dir="2700000" algn="tl">
                    <a:srgbClr val="C0C0C0"/>
                  </a:outerShdw>
                </a:effectLst>
              </a:rPr>
              <a:t> files or directories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524000" y="1066801"/>
            <a:ext cx="9144000" cy="769441"/>
          </a:xfrm>
          <a:prstGeom prst="rect">
            <a:avLst/>
          </a:prstGeom>
          <a:noFill/>
        </p:spPr>
        <p:txBody>
          <a:bodyPr wrap="square" rtlCol="0">
            <a:spAutoFit/>
          </a:bodyPr>
          <a:lstStyle/>
          <a:p>
            <a:pPr algn="ctr"/>
            <a:r>
              <a:rPr lang="en-GB" sz="2200" dirty="0"/>
              <a:t>The </a:t>
            </a:r>
            <a:r>
              <a:rPr lang="en-GB" sz="2200" b="1" dirty="0">
                <a:solidFill>
                  <a:srgbClr val="FF0000"/>
                </a:solidFill>
              </a:rPr>
              <a:t>find</a:t>
            </a:r>
            <a:r>
              <a:rPr lang="en-GB" sz="2200" dirty="0"/>
              <a:t> command lets you search using a lot of criteria such as when files were created, </a:t>
            </a:r>
            <a:r>
              <a:rPr lang="en-GB" sz="2200" dirty="0">
                <a:solidFill>
                  <a:srgbClr val="0070C0"/>
                </a:solidFill>
              </a:rPr>
              <a:t>how deep </a:t>
            </a:r>
            <a:r>
              <a:rPr lang="en-GB" sz="2200" dirty="0"/>
              <a:t>in subfolders they might be, how big the files are, etc.</a:t>
            </a:r>
          </a:p>
        </p:txBody>
      </p:sp>
      <p:pic>
        <p:nvPicPr>
          <p:cNvPr id="11" name="Picture 10" descr="folder-icon-512x512.png"/>
          <p:cNvPicPr>
            <a:picLocks noChangeAspect="1"/>
          </p:cNvPicPr>
          <p:nvPr/>
        </p:nvPicPr>
        <p:blipFill>
          <a:blip r:embed="rId3" cstate="print"/>
          <a:stretch>
            <a:fillRect/>
          </a:stretch>
        </p:blipFill>
        <p:spPr>
          <a:xfrm>
            <a:off x="5638800" y="1905000"/>
            <a:ext cx="1188720" cy="1188720"/>
          </a:xfrm>
          <a:prstGeom prst="rect">
            <a:avLst/>
          </a:prstGeom>
        </p:spPr>
      </p:pic>
      <p:sp>
        <p:nvSpPr>
          <p:cNvPr id="12" name="TextBox 11"/>
          <p:cNvSpPr txBox="1"/>
          <p:nvPr/>
        </p:nvSpPr>
        <p:spPr>
          <a:xfrm>
            <a:off x="5867400" y="2209802"/>
            <a:ext cx="685800" cy="1015663"/>
          </a:xfrm>
          <a:prstGeom prst="rect">
            <a:avLst/>
          </a:prstGeom>
          <a:noFill/>
        </p:spPr>
        <p:txBody>
          <a:bodyPr wrap="square" rtlCol="0">
            <a:spAutoFit/>
          </a:bodyPr>
          <a:lstStyle/>
          <a:p>
            <a:r>
              <a:rPr lang="en-GB" sz="6000" dirty="0"/>
              <a:t>~</a:t>
            </a:r>
          </a:p>
        </p:txBody>
      </p:sp>
      <p:pic>
        <p:nvPicPr>
          <p:cNvPr id="13" name="Picture 12" descr="folder-icon-512x512.png"/>
          <p:cNvPicPr>
            <a:picLocks noChangeAspect="1"/>
          </p:cNvPicPr>
          <p:nvPr/>
        </p:nvPicPr>
        <p:blipFill>
          <a:blip r:embed="rId3" cstate="print"/>
          <a:stretch>
            <a:fillRect/>
          </a:stretch>
        </p:blipFill>
        <p:spPr>
          <a:xfrm>
            <a:off x="5029200" y="3048000"/>
            <a:ext cx="1188720" cy="1188720"/>
          </a:xfrm>
          <a:prstGeom prst="rect">
            <a:avLst/>
          </a:prstGeom>
        </p:spPr>
      </p:pic>
      <p:sp>
        <p:nvSpPr>
          <p:cNvPr id="14" name="TextBox 13"/>
          <p:cNvSpPr txBox="1"/>
          <p:nvPr/>
        </p:nvSpPr>
        <p:spPr>
          <a:xfrm>
            <a:off x="5105400" y="3352800"/>
            <a:ext cx="1066800" cy="707886"/>
          </a:xfrm>
          <a:prstGeom prst="rect">
            <a:avLst/>
          </a:prstGeom>
          <a:noFill/>
        </p:spPr>
        <p:txBody>
          <a:bodyPr wrap="square" rtlCol="0">
            <a:spAutoFit/>
          </a:bodyPr>
          <a:lstStyle/>
          <a:p>
            <a:r>
              <a:rPr lang="en-GB" sz="4000" dirty="0" err="1"/>
              <a:t>tmp</a:t>
            </a:r>
            <a:endParaRPr lang="en-GB" sz="4000" dirty="0"/>
          </a:p>
        </p:txBody>
      </p:sp>
      <p:pic>
        <p:nvPicPr>
          <p:cNvPr id="15" name="Picture 14" descr="folder-icon-512x512.png"/>
          <p:cNvPicPr>
            <a:picLocks noChangeAspect="1"/>
          </p:cNvPicPr>
          <p:nvPr/>
        </p:nvPicPr>
        <p:blipFill>
          <a:blip r:embed="rId3" cstate="print"/>
          <a:stretch>
            <a:fillRect/>
          </a:stretch>
        </p:blipFill>
        <p:spPr>
          <a:xfrm>
            <a:off x="1752600" y="4114800"/>
            <a:ext cx="1188720" cy="1188720"/>
          </a:xfrm>
          <a:prstGeom prst="rect">
            <a:avLst/>
          </a:prstGeom>
        </p:spPr>
      </p:pic>
      <p:sp>
        <p:nvSpPr>
          <p:cNvPr id="16" name="TextBox 15"/>
          <p:cNvSpPr txBox="1"/>
          <p:nvPr/>
        </p:nvSpPr>
        <p:spPr>
          <a:xfrm>
            <a:off x="1828800" y="4583668"/>
            <a:ext cx="1066800" cy="369332"/>
          </a:xfrm>
          <a:prstGeom prst="rect">
            <a:avLst/>
          </a:prstGeom>
          <a:noFill/>
        </p:spPr>
        <p:txBody>
          <a:bodyPr wrap="square" rtlCol="0">
            <a:spAutoFit/>
          </a:bodyPr>
          <a:lstStyle/>
          <a:p>
            <a:r>
              <a:rPr lang="en-GB" dirty="0"/>
              <a:t>subtmp1</a:t>
            </a:r>
          </a:p>
        </p:txBody>
      </p:sp>
      <p:pic>
        <p:nvPicPr>
          <p:cNvPr id="17" name="Picture 16" descr="folder-icon-512x512.png"/>
          <p:cNvPicPr>
            <a:picLocks noChangeAspect="1"/>
          </p:cNvPicPr>
          <p:nvPr/>
        </p:nvPicPr>
        <p:blipFill>
          <a:blip r:embed="rId3" cstate="print"/>
          <a:stretch>
            <a:fillRect/>
          </a:stretch>
        </p:blipFill>
        <p:spPr>
          <a:xfrm>
            <a:off x="3154680" y="4114800"/>
            <a:ext cx="1188720" cy="1188720"/>
          </a:xfrm>
          <a:prstGeom prst="rect">
            <a:avLst/>
          </a:prstGeom>
        </p:spPr>
      </p:pic>
      <p:pic>
        <p:nvPicPr>
          <p:cNvPr id="19" name="Picture 18" descr="folder-icon-512x512.png"/>
          <p:cNvPicPr>
            <a:picLocks noChangeAspect="1"/>
          </p:cNvPicPr>
          <p:nvPr/>
        </p:nvPicPr>
        <p:blipFill>
          <a:blip r:embed="rId3" cstate="print"/>
          <a:stretch>
            <a:fillRect/>
          </a:stretch>
        </p:blipFill>
        <p:spPr>
          <a:xfrm>
            <a:off x="4648200" y="4114800"/>
            <a:ext cx="1188720" cy="1188720"/>
          </a:xfrm>
          <a:prstGeom prst="rect">
            <a:avLst/>
          </a:prstGeom>
        </p:spPr>
      </p:pic>
      <p:sp>
        <p:nvSpPr>
          <p:cNvPr id="27" name="TextBox 26"/>
          <p:cNvSpPr txBox="1"/>
          <p:nvPr/>
        </p:nvSpPr>
        <p:spPr>
          <a:xfrm>
            <a:off x="3276600" y="4572000"/>
            <a:ext cx="1066800" cy="369332"/>
          </a:xfrm>
          <a:prstGeom prst="rect">
            <a:avLst/>
          </a:prstGeom>
          <a:noFill/>
        </p:spPr>
        <p:txBody>
          <a:bodyPr wrap="square" rtlCol="0">
            <a:spAutoFit/>
          </a:bodyPr>
          <a:lstStyle/>
          <a:p>
            <a:r>
              <a:rPr lang="en-GB" dirty="0"/>
              <a:t>subtmp2</a:t>
            </a:r>
          </a:p>
        </p:txBody>
      </p:sp>
      <p:sp>
        <p:nvSpPr>
          <p:cNvPr id="28" name="TextBox 27"/>
          <p:cNvSpPr txBox="1"/>
          <p:nvPr/>
        </p:nvSpPr>
        <p:spPr>
          <a:xfrm>
            <a:off x="4724400" y="4572000"/>
            <a:ext cx="1066800" cy="369332"/>
          </a:xfrm>
          <a:prstGeom prst="rect">
            <a:avLst/>
          </a:prstGeom>
          <a:noFill/>
        </p:spPr>
        <p:txBody>
          <a:bodyPr wrap="square" rtlCol="0">
            <a:spAutoFit/>
          </a:bodyPr>
          <a:lstStyle/>
          <a:p>
            <a:r>
              <a:rPr lang="en-GB" dirty="0"/>
              <a:t>subtmp3</a:t>
            </a:r>
          </a:p>
        </p:txBody>
      </p:sp>
      <p:pic>
        <p:nvPicPr>
          <p:cNvPr id="29" name="Picture 28" descr="folder-icon-512x512.png"/>
          <p:cNvPicPr>
            <a:picLocks noChangeAspect="1"/>
          </p:cNvPicPr>
          <p:nvPr/>
        </p:nvPicPr>
        <p:blipFill>
          <a:blip r:embed="rId4" cstate="print"/>
          <a:stretch>
            <a:fillRect/>
          </a:stretch>
        </p:blipFill>
        <p:spPr>
          <a:xfrm>
            <a:off x="1981200" y="5334000"/>
            <a:ext cx="762000" cy="762000"/>
          </a:xfrm>
          <a:prstGeom prst="rect">
            <a:avLst/>
          </a:prstGeom>
        </p:spPr>
      </p:pic>
      <p:sp>
        <p:nvSpPr>
          <p:cNvPr id="30" name="TextBox 29"/>
          <p:cNvSpPr txBox="1"/>
          <p:nvPr/>
        </p:nvSpPr>
        <p:spPr>
          <a:xfrm>
            <a:off x="1905000" y="5574268"/>
            <a:ext cx="914400" cy="369332"/>
          </a:xfrm>
          <a:prstGeom prst="rect">
            <a:avLst/>
          </a:prstGeom>
          <a:noFill/>
        </p:spPr>
        <p:txBody>
          <a:bodyPr wrap="square" rtlCol="0">
            <a:spAutoFit/>
          </a:bodyPr>
          <a:lstStyle/>
          <a:p>
            <a:r>
              <a:rPr lang="en-GB" dirty="0"/>
              <a:t> </a:t>
            </a:r>
            <a:r>
              <a:rPr lang="en-GB" dirty="0" err="1"/>
              <a:t>subsub</a:t>
            </a:r>
            <a:endParaRPr lang="en-GB" dirty="0"/>
          </a:p>
        </p:txBody>
      </p:sp>
      <p:sp>
        <p:nvSpPr>
          <p:cNvPr id="33" name="TextBox 32"/>
          <p:cNvSpPr txBox="1"/>
          <p:nvPr/>
        </p:nvSpPr>
        <p:spPr>
          <a:xfrm>
            <a:off x="1905000" y="5955268"/>
            <a:ext cx="1066800" cy="369332"/>
          </a:xfrm>
          <a:prstGeom prst="rect">
            <a:avLst/>
          </a:prstGeom>
          <a:noFill/>
        </p:spPr>
        <p:txBody>
          <a:bodyPr wrap="square" rtlCol="0">
            <a:spAutoFit/>
          </a:bodyPr>
          <a:lstStyle/>
          <a:p>
            <a:r>
              <a:rPr lang="en-GB" dirty="0"/>
              <a:t>sample</a:t>
            </a:r>
          </a:p>
        </p:txBody>
      </p:sp>
      <p:sp>
        <p:nvSpPr>
          <p:cNvPr id="36" name="TextBox 35"/>
          <p:cNvSpPr txBox="1"/>
          <p:nvPr/>
        </p:nvSpPr>
        <p:spPr>
          <a:xfrm>
            <a:off x="4800600" y="5486400"/>
            <a:ext cx="1066800" cy="369332"/>
          </a:xfrm>
          <a:prstGeom prst="rect">
            <a:avLst/>
          </a:prstGeom>
          <a:noFill/>
        </p:spPr>
        <p:txBody>
          <a:bodyPr wrap="square" rtlCol="0">
            <a:spAutoFit/>
          </a:bodyPr>
          <a:lstStyle/>
          <a:p>
            <a:r>
              <a:rPr lang="en-GB" dirty="0"/>
              <a:t>sample</a:t>
            </a:r>
          </a:p>
        </p:txBody>
      </p:sp>
      <p:sp>
        <p:nvSpPr>
          <p:cNvPr id="37" name="TextBox 36"/>
          <p:cNvSpPr txBox="1"/>
          <p:nvPr/>
        </p:nvSpPr>
        <p:spPr>
          <a:xfrm>
            <a:off x="6096000" y="4572000"/>
            <a:ext cx="1066800" cy="369332"/>
          </a:xfrm>
          <a:prstGeom prst="rect">
            <a:avLst/>
          </a:prstGeom>
          <a:noFill/>
        </p:spPr>
        <p:txBody>
          <a:bodyPr wrap="square" rtlCol="0">
            <a:spAutoFit/>
          </a:bodyPr>
          <a:lstStyle/>
          <a:p>
            <a:r>
              <a:rPr lang="en-GB" dirty="0"/>
              <a:t>sample</a:t>
            </a:r>
          </a:p>
        </p:txBody>
      </p:sp>
      <p:sp>
        <p:nvSpPr>
          <p:cNvPr id="38" name="TextBox 37"/>
          <p:cNvSpPr txBox="1"/>
          <p:nvPr/>
        </p:nvSpPr>
        <p:spPr>
          <a:xfrm>
            <a:off x="6858000" y="4583668"/>
            <a:ext cx="1447800" cy="369332"/>
          </a:xfrm>
          <a:prstGeom prst="rect">
            <a:avLst/>
          </a:prstGeom>
          <a:noFill/>
        </p:spPr>
        <p:txBody>
          <a:bodyPr wrap="square" rtlCol="0">
            <a:spAutoFit/>
          </a:bodyPr>
          <a:lstStyle/>
          <a:p>
            <a:r>
              <a:rPr lang="en-GB" dirty="0" err="1"/>
              <a:t>sampleCopy</a:t>
            </a:r>
            <a:endParaRPr lang="en-GB" dirty="0"/>
          </a:p>
        </p:txBody>
      </p:sp>
      <p:sp>
        <p:nvSpPr>
          <p:cNvPr id="39" name="TextBox 38"/>
          <p:cNvSpPr txBox="1"/>
          <p:nvPr/>
        </p:nvSpPr>
        <p:spPr>
          <a:xfrm>
            <a:off x="8077200" y="4583668"/>
            <a:ext cx="533400" cy="369332"/>
          </a:xfrm>
          <a:prstGeom prst="rect">
            <a:avLst/>
          </a:prstGeom>
          <a:noFill/>
        </p:spPr>
        <p:txBody>
          <a:bodyPr wrap="square" rtlCol="0">
            <a:spAutoFit/>
          </a:bodyPr>
          <a:lstStyle/>
          <a:p>
            <a:r>
              <a:rPr lang="en-GB" dirty="0"/>
              <a:t> s1</a:t>
            </a:r>
          </a:p>
        </p:txBody>
      </p:sp>
      <p:sp>
        <p:nvSpPr>
          <p:cNvPr id="40" name="TextBox 39"/>
          <p:cNvSpPr txBox="1"/>
          <p:nvPr/>
        </p:nvSpPr>
        <p:spPr>
          <a:xfrm>
            <a:off x="8610600" y="4572000"/>
            <a:ext cx="533400" cy="369332"/>
          </a:xfrm>
          <a:prstGeom prst="rect">
            <a:avLst/>
          </a:prstGeom>
          <a:noFill/>
        </p:spPr>
        <p:txBody>
          <a:bodyPr wrap="square" rtlCol="0">
            <a:spAutoFit/>
          </a:bodyPr>
          <a:lstStyle/>
          <a:p>
            <a:r>
              <a:rPr lang="en-GB" dirty="0"/>
              <a:t>s2</a:t>
            </a:r>
          </a:p>
        </p:txBody>
      </p:sp>
      <p:sp>
        <p:nvSpPr>
          <p:cNvPr id="41" name="TextBox 40"/>
          <p:cNvSpPr txBox="1"/>
          <p:nvPr/>
        </p:nvSpPr>
        <p:spPr>
          <a:xfrm>
            <a:off x="9144000" y="4572000"/>
            <a:ext cx="533400" cy="369332"/>
          </a:xfrm>
          <a:prstGeom prst="rect">
            <a:avLst/>
          </a:prstGeom>
          <a:noFill/>
        </p:spPr>
        <p:txBody>
          <a:bodyPr wrap="square" rtlCol="0">
            <a:spAutoFit/>
          </a:bodyPr>
          <a:lstStyle/>
          <a:p>
            <a:r>
              <a:rPr lang="en-GB" dirty="0"/>
              <a:t>s3</a:t>
            </a:r>
          </a:p>
        </p:txBody>
      </p:sp>
      <p:sp>
        <p:nvSpPr>
          <p:cNvPr id="42" name="TextBox 41"/>
          <p:cNvSpPr txBox="1"/>
          <p:nvPr/>
        </p:nvSpPr>
        <p:spPr>
          <a:xfrm>
            <a:off x="6400800" y="3429000"/>
            <a:ext cx="1066800" cy="369332"/>
          </a:xfrm>
          <a:prstGeom prst="rect">
            <a:avLst/>
          </a:prstGeom>
          <a:noFill/>
        </p:spPr>
        <p:txBody>
          <a:bodyPr wrap="square" rtlCol="0">
            <a:spAutoFit/>
          </a:bodyPr>
          <a:lstStyle/>
          <a:p>
            <a:r>
              <a:rPr lang="en-GB" dirty="0"/>
              <a:t>sample</a:t>
            </a:r>
          </a:p>
        </p:txBody>
      </p:sp>
      <p:pic>
        <p:nvPicPr>
          <p:cNvPr id="58" name="Picture 57" descr="folder-icon-512x512.png"/>
          <p:cNvPicPr>
            <a:picLocks noChangeAspect="1"/>
          </p:cNvPicPr>
          <p:nvPr/>
        </p:nvPicPr>
        <p:blipFill>
          <a:blip r:embed="rId3" cstate="print"/>
          <a:stretch>
            <a:fillRect/>
          </a:stretch>
        </p:blipFill>
        <p:spPr>
          <a:xfrm>
            <a:off x="8336280" y="3048000"/>
            <a:ext cx="1188720" cy="1188720"/>
          </a:xfrm>
          <a:prstGeom prst="rect">
            <a:avLst/>
          </a:prstGeom>
        </p:spPr>
      </p:pic>
      <p:sp>
        <p:nvSpPr>
          <p:cNvPr id="59" name="TextBox 58"/>
          <p:cNvSpPr txBox="1"/>
          <p:nvPr/>
        </p:nvSpPr>
        <p:spPr>
          <a:xfrm>
            <a:off x="8305800" y="3581400"/>
            <a:ext cx="1295400" cy="338554"/>
          </a:xfrm>
          <a:prstGeom prst="rect">
            <a:avLst/>
          </a:prstGeom>
          <a:noFill/>
        </p:spPr>
        <p:txBody>
          <a:bodyPr wrap="square" rtlCol="0">
            <a:spAutoFit/>
          </a:bodyPr>
          <a:lstStyle/>
          <a:p>
            <a:r>
              <a:rPr lang="en-GB" sz="1600" dirty="0" err="1"/>
              <a:t>exampleFiles</a:t>
            </a:r>
            <a:endParaRPr lang="en-GB" sz="1600" dirty="0"/>
          </a:p>
        </p:txBody>
      </p:sp>
      <p:sp>
        <p:nvSpPr>
          <p:cNvPr id="67" name="TextBox 66"/>
          <p:cNvSpPr txBox="1"/>
          <p:nvPr/>
        </p:nvSpPr>
        <p:spPr>
          <a:xfrm>
            <a:off x="9677400" y="4495800"/>
            <a:ext cx="1066800" cy="369332"/>
          </a:xfrm>
          <a:prstGeom prst="rect">
            <a:avLst/>
          </a:prstGeom>
          <a:noFill/>
        </p:spPr>
        <p:txBody>
          <a:bodyPr wrap="square" rtlCol="0">
            <a:spAutoFit/>
          </a:bodyPr>
          <a:lstStyle/>
          <a:p>
            <a:r>
              <a:rPr lang="en-GB" dirty="0"/>
              <a:t>sample</a:t>
            </a:r>
          </a:p>
        </p:txBody>
      </p:sp>
    </p:spTree>
    <p:extLst>
      <p:ext uri="{BB962C8B-B14F-4D97-AF65-F5344CB8AC3E}">
        <p14:creationId xmlns:p14="http://schemas.microsoft.com/office/powerpoint/2010/main" val="342413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27" grpId="0"/>
      <p:bldP spid="28" grpId="0"/>
      <p:bldP spid="30" grpId="0"/>
      <p:bldP spid="33" grpId="0"/>
      <p:bldP spid="36" grpId="0"/>
      <p:bldP spid="37" grpId="0"/>
      <p:bldP spid="38" grpId="0"/>
      <p:bldP spid="39" grpId="0"/>
      <p:bldP spid="40" grpId="0"/>
      <p:bldP spid="41" grpId="0"/>
      <p:bldP spid="42" grpId="0"/>
      <p:bldP spid="59" grpId="0"/>
      <p:bldP spid="6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Operations for directories and files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29</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Finding</a:t>
            </a:r>
            <a:r>
              <a:rPr lang="fr-FR" sz="3200" b="1" dirty="0">
                <a:effectLst>
                  <a:outerShdw blurRad="38100" dist="38100" dir="2700000" algn="tl">
                    <a:srgbClr val="C0C0C0"/>
                  </a:outerShdw>
                </a:effectLst>
              </a:rPr>
              <a:t> files or directories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8" name="Picture 7" descr="find1.gif"/>
          <p:cNvPicPr>
            <a:picLocks noChangeAspect="1"/>
          </p:cNvPicPr>
          <p:nvPr/>
        </p:nvPicPr>
        <p:blipFill>
          <a:blip r:embed="rId3"/>
          <a:stretch>
            <a:fillRect/>
          </a:stretch>
        </p:blipFill>
        <p:spPr>
          <a:xfrm>
            <a:off x="3063240" y="1013460"/>
            <a:ext cx="6233160" cy="5234940"/>
          </a:xfrm>
          <a:prstGeom prst="rect">
            <a:avLst/>
          </a:prstGeom>
        </p:spPr>
      </p:pic>
      <p:pic>
        <p:nvPicPr>
          <p:cNvPr id="11" name="Picture 10" descr="find2.gif"/>
          <p:cNvPicPr>
            <a:picLocks noChangeAspect="1"/>
          </p:cNvPicPr>
          <p:nvPr/>
        </p:nvPicPr>
        <p:blipFill>
          <a:blip r:embed="rId4"/>
          <a:stretch>
            <a:fillRect/>
          </a:stretch>
        </p:blipFill>
        <p:spPr>
          <a:xfrm>
            <a:off x="3063240" y="1013460"/>
            <a:ext cx="6233160" cy="5234940"/>
          </a:xfrm>
          <a:prstGeom prst="rect">
            <a:avLst/>
          </a:prstGeom>
        </p:spPr>
      </p:pic>
      <p:pic>
        <p:nvPicPr>
          <p:cNvPr id="12" name="Picture 11" descr="find3.gif"/>
          <p:cNvPicPr>
            <a:picLocks noChangeAspect="1"/>
          </p:cNvPicPr>
          <p:nvPr/>
        </p:nvPicPr>
        <p:blipFill>
          <a:blip r:embed="rId5"/>
          <a:stretch>
            <a:fillRect/>
          </a:stretch>
        </p:blipFill>
        <p:spPr>
          <a:xfrm>
            <a:off x="3063240" y="1013460"/>
            <a:ext cx="6233160" cy="5234940"/>
          </a:xfrm>
          <a:prstGeom prst="rect">
            <a:avLst/>
          </a:prstGeom>
        </p:spPr>
      </p:pic>
      <p:pic>
        <p:nvPicPr>
          <p:cNvPr id="13" name="Picture 12" descr="find4.gif"/>
          <p:cNvPicPr>
            <a:picLocks noChangeAspect="1"/>
          </p:cNvPicPr>
          <p:nvPr/>
        </p:nvPicPr>
        <p:blipFill>
          <a:blip r:embed="rId6"/>
          <a:stretch>
            <a:fillRect/>
          </a:stretch>
        </p:blipFill>
        <p:spPr>
          <a:xfrm>
            <a:off x="3063240" y="1013460"/>
            <a:ext cx="6233160" cy="5234940"/>
          </a:xfrm>
          <a:prstGeom prst="rect">
            <a:avLst/>
          </a:prstGeom>
        </p:spPr>
      </p:pic>
      <p:sp>
        <p:nvSpPr>
          <p:cNvPr id="15" name="Oval 14"/>
          <p:cNvSpPr/>
          <p:nvPr/>
        </p:nvSpPr>
        <p:spPr>
          <a:xfrm>
            <a:off x="3131820" y="4316730"/>
            <a:ext cx="228600" cy="2286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4122420" y="4316730"/>
            <a:ext cx="228600" cy="2286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find5.gif"/>
          <p:cNvPicPr>
            <a:picLocks noChangeAspect="1"/>
          </p:cNvPicPr>
          <p:nvPr/>
        </p:nvPicPr>
        <p:blipFill>
          <a:blip r:embed="rId7"/>
          <a:stretch>
            <a:fillRect/>
          </a:stretch>
        </p:blipFill>
        <p:spPr>
          <a:xfrm>
            <a:off x="3063240" y="1013460"/>
            <a:ext cx="6233160" cy="5234940"/>
          </a:xfrm>
          <a:prstGeom prst="rect">
            <a:avLst/>
          </a:prstGeom>
        </p:spPr>
      </p:pic>
    </p:spTree>
    <p:extLst>
      <p:ext uri="{BB962C8B-B14F-4D97-AF65-F5344CB8AC3E}">
        <p14:creationId xmlns:p14="http://schemas.microsoft.com/office/powerpoint/2010/main" val="56097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Straight Connector 55"/>
          <p:cNvCxnSpPr/>
          <p:nvPr/>
        </p:nvCxnSpPr>
        <p:spPr>
          <a:xfrm>
            <a:off x="6629400" y="2743200"/>
            <a:ext cx="1981200" cy="6858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144000" y="3733800"/>
            <a:ext cx="836612" cy="762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6287294" y="3085306"/>
            <a:ext cx="8382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H="1">
            <a:off x="5753894" y="4153694"/>
            <a:ext cx="762000" cy="22701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019800" y="3962400"/>
            <a:ext cx="1066800" cy="6096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096000" y="3886200"/>
            <a:ext cx="2133600" cy="762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96000" y="3810000"/>
            <a:ext cx="2667000" cy="838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96000" y="3733800"/>
            <a:ext cx="3200400" cy="9144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4838700" y="5143500"/>
            <a:ext cx="8382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6" idx="2"/>
          </p:cNvCxnSpPr>
          <p:nvPr/>
        </p:nvCxnSpPr>
        <p:spPr>
          <a:xfrm rot="5400000">
            <a:off x="1790700" y="5524500"/>
            <a:ext cx="1143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0800000" flipV="1">
            <a:off x="2209800" y="3581400"/>
            <a:ext cx="2895600" cy="9144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0800000" flipV="1">
            <a:off x="3962400" y="3733800"/>
            <a:ext cx="1295400" cy="762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724400" y="3276600"/>
            <a:ext cx="1905000" cy="990600"/>
          </a:xfrm>
          <a:prstGeom prst="straightConnector1">
            <a:avLst/>
          </a:prstGeom>
          <a:ln w="76200">
            <a:tailEnd type="arrow"/>
          </a:ln>
        </p:spPr>
        <p:style>
          <a:lnRef idx="3">
            <a:schemeClr val="dk1"/>
          </a:lnRef>
          <a:fillRef idx="0">
            <a:schemeClr val="dk1"/>
          </a:fillRef>
          <a:effectRef idx="2">
            <a:schemeClr val="dk1"/>
          </a:effectRef>
          <a:fontRef idx="minor">
            <a:schemeClr val="tx1"/>
          </a:fontRef>
        </p:style>
      </p:cxnSp>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Operations for directories and files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30</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Finding</a:t>
            </a:r>
            <a:r>
              <a:rPr lang="fr-FR" sz="3200" b="1" dirty="0">
                <a:effectLst>
                  <a:outerShdw blurRad="38100" dist="38100" dir="2700000" algn="tl">
                    <a:srgbClr val="C0C0C0"/>
                  </a:outerShdw>
                </a:effectLst>
              </a:rPr>
              <a:t> files or directories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524000" y="1066801"/>
            <a:ext cx="9144000" cy="769441"/>
          </a:xfrm>
          <a:prstGeom prst="rect">
            <a:avLst/>
          </a:prstGeom>
          <a:noFill/>
        </p:spPr>
        <p:txBody>
          <a:bodyPr wrap="square" rtlCol="0">
            <a:spAutoFit/>
          </a:bodyPr>
          <a:lstStyle/>
          <a:p>
            <a:pPr algn="ctr"/>
            <a:r>
              <a:rPr lang="en-GB" sz="2200" dirty="0"/>
              <a:t>The </a:t>
            </a:r>
            <a:r>
              <a:rPr lang="en-GB" sz="2200" b="1" dirty="0">
                <a:solidFill>
                  <a:srgbClr val="FF0000"/>
                </a:solidFill>
              </a:rPr>
              <a:t>find</a:t>
            </a:r>
            <a:r>
              <a:rPr lang="en-GB" sz="2200" dirty="0"/>
              <a:t> command lets you search using a lot of criteria such as when files were created, </a:t>
            </a:r>
            <a:r>
              <a:rPr lang="en-GB" sz="2200" dirty="0">
                <a:solidFill>
                  <a:srgbClr val="0070C0"/>
                </a:solidFill>
              </a:rPr>
              <a:t>how deep </a:t>
            </a:r>
            <a:r>
              <a:rPr lang="en-GB" sz="2200" dirty="0"/>
              <a:t>in subfolders they might be, how big the files are, etc.</a:t>
            </a:r>
          </a:p>
        </p:txBody>
      </p:sp>
      <p:pic>
        <p:nvPicPr>
          <p:cNvPr id="11" name="Picture 10" descr="folder-icon-512x512.png"/>
          <p:cNvPicPr>
            <a:picLocks noChangeAspect="1"/>
          </p:cNvPicPr>
          <p:nvPr/>
        </p:nvPicPr>
        <p:blipFill>
          <a:blip r:embed="rId3" cstate="print"/>
          <a:stretch>
            <a:fillRect/>
          </a:stretch>
        </p:blipFill>
        <p:spPr>
          <a:xfrm>
            <a:off x="5638800" y="1905000"/>
            <a:ext cx="1188720" cy="1188720"/>
          </a:xfrm>
          <a:prstGeom prst="rect">
            <a:avLst/>
          </a:prstGeom>
        </p:spPr>
      </p:pic>
      <p:sp>
        <p:nvSpPr>
          <p:cNvPr id="12" name="TextBox 11"/>
          <p:cNvSpPr txBox="1"/>
          <p:nvPr/>
        </p:nvSpPr>
        <p:spPr>
          <a:xfrm>
            <a:off x="5867400" y="2209802"/>
            <a:ext cx="685800" cy="1015663"/>
          </a:xfrm>
          <a:prstGeom prst="rect">
            <a:avLst/>
          </a:prstGeom>
          <a:noFill/>
        </p:spPr>
        <p:txBody>
          <a:bodyPr wrap="square" rtlCol="0">
            <a:spAutoFit/>
          </a:bodyPr>
          <a:lstStyle/>
          <a:p>
            <a:r>
              <a:rPr lang="en-GB" sz="6000" dirty="0"/>
              <a:t>~</a:t>
            </a:r>
          </a:p>
        </p:txBody>
      </p:sp>
      <p:pic>
        <p:nvPicPr>
          <p:cNvPr id="13" name="Picture 12" descr="folder-icon-512x512.png"/>
          <p:cNvPicPr>
            <a:picLocks noChangeAspect="1"/>
          </p:cNvPicPr>
          <p:nvPr/>
        </p:nvPicPr>
        <p:blipFill>
          <a:blip r:embed="rId3" cstate="print"/>
          <a:stretch>
            <a:fillRect/>
          </a:stretch>
        </p:blipFill>
        <p:spPr>
          <a:xfrm>
            <a:off x="5029200" y="3048000"/>
            <a:ext cx="1188720" cy="1188720"/>
          </a:xfrm>
          <a:prstGeom prst="rect">
            <a:avLst/>
          </a:prstGeom>
        </p:spPr>
      </p:pic>
      <p:sp>
        <p:nvSpPr>
          <p:cNvPr id="14" name="TextBox 13"/>
          <p:cNvSpPr txBox="1"/>
          <p:nvPr/>
        </p:nvSpPr>
        <p:spPr>
          <a:xfrm>
            <a:off x="5105400" y="3352800"/>
            <a:ext cx="1066800" cy="707886"/>
          </a:xfrm>
          <a:prstGeom prst="rect">
            <a:avLst/>
          </a:prstGeom>
          <a:noFill/>
        </p:spPr>
        <p:txBody>
          <a:bodyPr wrap="square" rtlCol="0">
            <a:spAutoFit/>
          </a:bodyPr>
          <a:lstStyle/>
          <a:p>
            <a:r>
              <a:rPr lang="en-GB" sz="4000" dirty="0" err="1"/>
              <a:t>tmp</a:t>
            </a:r>
            <a:endParaRPr lang="en-GB" sz="4000" dirty="0"/>
          </a:p>
        </p:txBody>
      </p:sp>
      <p:pic>
        <p:nvPicPr>
          <p:cNvPr id="15" name="Picture 14" descr="folder-icon-512x512.png"/>
          <p:cNvPicPr>
            <a:picLocks noChangeAspect="1"/>
          </p:cNvPicPr>
          <p:nvPr/>
        </p:nvPicPr>
        <p:blipFill>
          <a:blip r:embed="rId3" cstate="print"/>
          <a:stretch>
            <a:fillRect/>
          </a:stretch>
        </p:blipFill>
        <p:spPr>
          <a:xfrm>
            <a:off x="1752600" y="4114800"/>
            <a:ext cx="1188720" cy="1188720"/>
          </a:xfrm>
          <a:prstGeom prst="rect">
            <a:avLst/>
          </a:prstGeom>
        </p:spPr>
      </p:pic>
      <p:sp>
        <p:nvSpPr>
          <p:cNvPr id="16" name="TextBox 15"/>
          <p:cNvSpPr txBox="1"/>
          <p:nvPr/>
        </p:nvSpPr>
        <p:spPr>
          <a:xfrm>
            <a:off x="1828800" y="4583668"/>
            <a:ext cx="1066800" cy="369332"/>
          </a:xfrm>
          <a:prstGeom prst="rect">
            <a:avLst/>
          </a:prstGeom>
          <a:noFill/>
        </p:spPr>
        <p:txBody>
          <a:bodyPr wrap="square" rtlCol="0">
            <a:spAutoFit/>
          </a:bodyPr>
          <a:lstStyle/>
          <a:p>
            <a:r>
              <a:rPr lang="en-GB" dirty="0"/>
              <a:t>subtmp1</a:t>
            </a:r>
          </a:p>
        </p:txBody>
      </p:sp>
      <p:pic>
        <p:nvPicPr>
          <p:cNvPr id="17" name="Picture 16" descr="folder-icon-512x512.png"/>
          <p:cNvPicPr>
            <a:picLocks noChangeAspect="1"/>
          </p:cNvPicPr>
          <p:nvPr/>
        </p:nvPicPr>
        <p:blipFill>
          <a:blip r:embed="rId3" cstate="print"/>
          <a:stretch>
            <a:fillRect/>
          </a:stretch>
        </p:blipFill>
        <p:spPr>
          <a:xfrm>
            <a:off x="3154680" y="4114800"/>
            <a:ext cx="1188720" cy="1188720"/>
          </a:xfrm>
          <a:prstGeom prst="rect">
            <a:avLst/>
          </a:prstGeom>
        </p:spPr>
      </p:pic>
      <p:pic>
        <p:nvPicPr>
          <p:cNvPr id="19" name="Picture 18" descr="folder-icon-512x512.png"/>
          <p:cNvPicPr>
            <a:picLocks noChangeAspect="1"/>
          </p:cNvPicPr>
          <p:nvPr/>
        </p:nvPicPr>
        <p:blipFill>
          <a:blip r:embed="rId3" cstate="print"/>
          <a:stretch>
            <a:fillRect/>
          </a:stretch>
        </p:blipFill>
        <p:spPr>
          <a:xfrm>
            <a:off x="4648200" y="4114800"/>
            <a:ext cx="1188720" cy="1188720"/>
          </a:xfrm>
          <a:prstGeom prst="rect">
            <a:avLst/>
          </a:prstGeom>
        </p:spPr>
      </p:pic>
      <p:sp>
        <p:nvSpPr>
          <p:cNvPr id="27" name="TextBox 26"/>
          <p:cNvSpPr txBox="1"/>
          <p:nvPr/>
        </p:nvSpPr>
        <p:spPr>
          <a:xfrm>
            <a:off x="3276600" y="4572000"/>
            <a:ext cx="1066800" cy="369332"/>
          </a:xfrm>
          <a:prstGeom prst="rect">
            <a:avLst/>
          </a:prstGeom>
          <a:noFill/>
        </p:spPr>
        <p:txBody>
          <a:bodyPr wrap="square" rtlCol="0">
            <a:spAutoFit/>
          </a:bodyPr>
          <a:lstStyle/>
          <a:p>
            <a:r>
              <a:rPr lang="en-GB" dirty="0"/>
              <a:t>subtmp2</a:t>
            </a:r>
          </a:p>
        </p:txBody>
      </p:sp>
      <p:sp>
        <p:nvSpPr>
          <p:cNvPr id="28" name="TextBox 27"/>
          <p:cNvSpPr txBox="1"/>
          <p:nvPr/>
        </p:nvSpPr>
        <p:spPr>
          <a:xfrm>
            <a:off x="4724400" y="4572000"/>
            <a:ext cx="1066800" cy="369332"/>
          </a:xfrm>
          <a:prstGeom prst="rect">
            <a:avLst/>
          </a:prstGeom>
          <a:noFill/>
        </p:spPr>
        <p:txBody>
          <a:bodyPr wrap="square" rtlCol="0">
            <a:spAutoFit/>
          </a:bodyPr>
          <a:lstStyle/>
          <a:p>
            <a:r>
              <a:rPr lang="en-GB" dirty="0"/>
              <a:t>subtmp3</a:t>
            </a:r>
          </a:p>
        </p:txBody>
      </p:sp>
      <p:pic>
        <p:nvPicPr>
          <p:cNvPr id="29" name="Picture 28" descr="folder-icon-512x512.png"/>
          <p:cNvPicPr>
            <a:picLocks noChangeAspect="1"/>
          </p:cNvPicPr>
          <p:nvPr/>
        </p:nvPicPr>
        <p:blipFill>
          <a:blip r:embed="rId4" cstate="print"/>
          <a:stretch>
            <a:fillRect/>
          </a:stretch>
        </p:blipFill>
        <p:spPr>
          <a:xfrm>
            <a:off x="1981200" y="5334000"/>
            <a:ext cx="762000" cy="762000"/>
          </a:xfrm>
          <a:prstGeom prst="rect">
            <a:avLst/>
          </a:prstGeom>
        </p:spPr>
      </p:pic>
      <p:sp>
        <p:nvSpPr>
          <p:cNvPr id="30" name="TextBox 29"/>
          <p:cNvSpPr txBox="1"/>
          <p:nvPr/>
        </p:nvSpPr>
        <p:spPr>
          <a:xfrm>
            <a:off x="1905000" y="5574268"/>
            <a:ext cx="914400" cy="369332"/>
          </a:xfrm>
          <a:prstGeom prst="rect">
            <a:avLst/>
          </a:prstGeom>
          <a:noFill/>
        </p:spPr>
        <p:txBody>
          <a:bodyPr wrap="square" rtlCol="0">
            <a:spAutoFit/>
          </a:bodyPr>
          <a:lstStyle/>
          <a:p>
            <a:r>
              <a:rPr lang="en-GB" dirty="0"/>
              <a:t> </a:t>
            </a:r>
            <a:r>
              <a:rPr lang="en-GB" dirty="0" err="1"/>
              <a:t>subsub</a:t>
            </a:r>
            <a:endParaRPr lang="en-GB" dirty="0"/>
          </a:p>
        </p:txBody>
      </p:sp>
      <p:sp>
        <p:nvSpPr>
          <p:cNvPr id="33" name="TextBox 32"/>
          <p:cNvSpPr txBox="1"/>
          <p:nvPr/>
        </p:nvSpPr>
        <p:spPr>
          <a:xfrm>
            <a:off x="1905000" y="5955268"/>
            <a:ext cx="1066800" cy="369332"/>
          </a:xfrm>
          <a:prstGeom prst="rect">
            <a:avLst/>
          </a:prstGeom>
          <a:noFill/>
        </p:spPr>
        <p:txBody>
          <a:bodyPr wrap="square" rtlCol="0">
            <a:spAutoFit/>
          </a:bodyPr>
          <a:lstStyle/>
          <a:p>
            <a:r>
              <a:rPr lang="en-GB" dirty="0"/>
              <a:t>sample</a:t>
            </a:r>
          </a:p>
        </p:txBody>
      </p:sp>
      <p:sp>
        <p:nvSpPr>
          <p:cNvPr id="36" name="TextBox 35"/>
          <p:cNvSpPr txBox="1"/>
          <p:nvPr/>
        </p:nvSpPr>
        <p:spPr>
          <a:xfrm>
            <a:off x="4800600" y="5486400"/>
            <a:ext cx="1066800" cy="369332"/>
          </a:xfrm>
          <a:prstGeom prst="rect">
            <a:avLst/>
          </a:prstGeom>
          <a:noFill/>
        </p:spPr>
        <p:txBody>
          <a:bodyPr wrap="square" rtlCol="0">
            <a:spAutoFit/>
          </a:bodyPr>
          <a:lstStyle/>
          <a:p>
            <a:r>
              <a:rPr lang="en-GB" dirty="0"/>
              <a:t>sample</a:t>
            </a:r>
          </a:p>
        </p:txBody>
      </p:sp>
      <p:sp>
        <p:nvSpPr>
          <p:cNvPr id="37" name="TextBox 36"/>
          <p:cNvSpPr txBox="1"/>
          <p:nvPr/>
        </p:nvSpPr>
        <p:spPr>
          <a:xfrm>
            <a:off x="6096000" y="4572000"/>
            <a:ext cx="1066800" cy="369332"/>
          </a:xfrm>
          <a:prstGeom prst="rect">
            <a:avLst/>
          </a:prstGeom>
          <a:noFill/>
        </p:spPr>
        <p:txBody>
          <a:bodyPr wrap="square" rtlCol="0">
            <a:spAutoFit/>
          </a:bodyPr>
          <a:lstStyle/>
          <a:p>
            <a:r>
              <a:rPr lang="en-GB" dirty="0"/>
              <a:t>sample</a:t>
            </a:r>
          </a:p>
        </p:txBody>
      </p:sp>
      <p:sp>
        <p:nvSpPr>
          <p:cNvPr id="38" name="TextBox 37"/>
          <p:cNvSpPr txBox="1"/>
          <p:nvPr/>
        </p:nvSpPr>
        <p:spPr>
          <a:xfrm>
            <a:off x="6858000" y="4583668"/>
            <a:ext cx="1447800" cy="369332"/>
          </a:xfrm>
          <a:prstGeom prst="rect">
            <a:avLst/>
          </a:prstGeom>
          <a:noFill/>
        </p:spPr>
        <p:txBody>
          <a:bodyPr wrap="square" rtlCol="0">
            <a:spAutoFit/>
          </a:bodyPr>
          <a:lstStyle/>
          <a:p>
            <a:r>
              <a:rPr lang="en-GB" dirty="0" err="1"/>
              <a:t>sampleCopy</a:t>
            </a:r>
            <a:endParaRPr lang="en-GB" dirty="0"/>
          </a:p>
        </p:txBody>
      </p:sp>
      <p:sp>
        <p:nvSpPr>
          <p:cNvPr id="39" name="TextBox 38"/>
          <p:cNvSpPr txBox="1"/>
          <p:nvPr/>
        </p:nvSpPr>
        <p:spPr>
          <a:xfrm>
            <a:off x="8077200" y="4583668"/>
            <a:ext cx="533400" cy="369332"/>
          </a:xfrm>
          <a:prstGeom prst="rect">
            <a:avLst/>
          </a:prstGeom>
          <a:noFill/>
        </p:spPr>
        <p:txBody>
          <a:bodyPr wrap="square" rtlCol="0">
            <a:spAutoFit/>
          </a:bodyPr>
          <a:lstStyle/>
          <a:p>
            <a:r>
              <a:rPr lang="en-GB" dirty="0"/>
              <a:t> s1</a:t>
            </a:r>
          </a:p>
        </p:txBody>
      </p:sp>
      <p:sp>
        <p:nvSpPr>
          <p:cNvPr id="40" name="TextBox 39"/>
          <p:cNvSpPr txBox="1"/>
          <p:nvPr/>
        </p:nvSpPr>
        <p:spPr>
          <a:xfrm>
            <a:off x="8610600" y="4572000"/>
            <a:ext cx="533400" cy="369332"/>
          </a:xfrm>
          <a:prstGeom prst="rect">
            <a:avLst/>
          </a:prstGeom>
          <a:noFill/>
        </p:spPr>
        <p:txBody>
          <a:bodyPr wrap="square" rtlCol="0">
            <a:spAutoFit/>
          </a:bodyPr>
          <a:lstStyle/>
          <a:p>
            <a:r>
              <a:rPr lang="en-GB" dirty="0"/>
              <a:t>s2</a:t>
            </a:r>
          </a:p>
        </p:txBody>
      </p:sp>
      <p:sp>
        <p:nvSpPr>
          <p:cNvPr id="41" name="TextBox 40"/>
          <p:cNvSpPr txBox="1"/>
          <p:nvPr/>
        </p:nvSpPr>
        <p:spPr>
          <a:xfrm>
            <a:off x="9144000" y="4572000"/>
            <a:ext cx="533400" cy="369332"/>
          </a:xfrm>
          <a:prstGeom prst="rect">
            <a:avLst/>
          </a:prstGeom>
          <a:noFill/>
        </p:spPr>
        <p:txBody>
          <a:bodyPr wrap="square" rtlCol="0">
            <a:spAutoFit/>
          </a:bodyPr>
          <a:lstStyle/>
          <a:p>
            <a:r>
              <a:rPr lang="en-GB" dirty="0"/>
              <a:t>s3</a:t>
            </a:r>
          </a:p>
        </p:txBody>
      </p:sp>
      <p:sp>
        <p:nvSpPr>
          <p:cNvPr id="42" name="TextBox 41"/>
          <p:cNvSpPr txBox="1"/>
          <p:nvPr/>
        </p:nvSpPr>
        <p:spPr>
          <a:xfrm>
            <a:off x="6400800" y="3429000"/>
            <a:ext cx="1066800" cy="369332"/>
          </a:xfrm>
          <a:prstGeom prst="rect">
            <a:avLst/>
          </a:prstGeom>
          <a:noFill/>
        </p:spPr>
        <p:txBody>
          <a:bodyPr wrap="square" rtlCol="0">
            <a:spAutoFit/>
          </a:bodyPr>
          <a:lstStyle/>
          <a:p>
            <a:r>
              <a:rPr lang="en-GB" dirty="0"/>
              <a:t>sample</a:t>
            </a:r>
          </a:p>
        </p:txBody>
      </p:sp>
      <p:pic>
        <p:nvPicPr>
          <p:cNvPr id="58" name="Picture 57" descr="folder-icon-512x512.png"/>
          <p:cNvPicPr>
            <a:picLocks noChangeAspect="1"/>
          </p:cNvPicPr>
          <p:nvPr/>
        </p:nvPicPr>
        <p:blipFill>
          <a:blip r:embed="rId3" cstate="print"/>
          <a:stretch>
            <a:fillRect/>
          </a:stretch>
        </p:blipFill>
        <p:spPr>
          <a:xfrm>
            <a:off x="8336280" y="3048000"/>
            <a:ext cx="1188720" cy="1188720"/>
          </a:xfrm>
          <a:prstGeom prst="rect">
            <a:avLst/>
          </a:prstGeom>
        </p:spPr>
      </p:pic>
      <p:sp>
        <p:nvSpPr>
          <p:cNvPr id="59" name="TextBox 58"/>
          <p:cNvSpPr txBox="1"/>
          <p:nvPr/>
        </p:nvSpPr>
        <p:spPr>
          <a:xfrm>
            <a:off x="8305800" y="3581400"/>
            <a:ext cx="1295400" cy="338554"/>
          </a:xfrm>
          <a:prstGeom prst="rect">
            <a:avLst/>
          </a:prstGeom>
          <a:noFill/>
        </p:spPr>
        <p:txBody>
          <a:bodyPr wrap="square" rtlCol="0">
            <a:spAutoFit/>
          </a:bodyPr>
          <a:lstStyle/>
          <a:p>
            <a:r>
              <a:rPr lang="en-GB" sz="1600" dirty="0" err="1"/>
              <a:t>exampleFiles</a:t>
            </a:r>
            <a:endParaRPr lang="en-GB" sz="1600" dirty="0"/>
          </a:p>
        </p:txBody>
      </p:sp>
      <p:sp>
        <p:nvSpPr>
          <p:cNvPr id="67" name="TextBox 66"/>
          <p:cNvSpPr txBox="1"/>
          <p:nvPr/>
        </p:nvSpPr>
        <p:spPr>
          <a:xfrm>
            <a:off x="9677400" y="4495800"/>
            <a:ext cx="1066800" cy="369332"/>
          </a:xfrm>
          <a:prstGeom prst="rect">
            <a:avLst/>
          </a:prstGeom>
          <a:noFill/>
        </p:spPr>
        <p:txBody>
          <a:bodyPr wrap="square" rtlCol="0">
            <a:spAutoFit/>
          </a:bodyPr>
          <a:lstStyle/>
          <a:p>
            <a:r>
              <a:rPr lang="en-GB" dirty="0"/>
              <a:t>sample</a:t>
            </a:r>
          </a:p>
        </p:txBody>
      </p:sp>
      <p:sp>
        <p:nvSpPr>
          <p:cNvPr id="45" name="Rectangle 44"/>
          <p:cNvSpPr/>
          <p:nvPr/>
        </p:nvSpPr>
        <p:spPr>
          <a:xfrm>
            <a:off x="1524000" y="4114800"/>
            <a:ext cx="9144000" cy="1219200"/>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p:cNvSpPr txBox="1"/>
          <p:nvPr/>
        </p:nvSpPr>
        <p:spPr>
          <a:xfrm>
            <a:off x="6705600" y="5486401"/>
            <a:ext cx="3657600" cy="461665"/>
          </a:xfrm>
          <a:prstGeom prst="rect">
            <a:avLst/>
          </a:prstGeom>
          <a:noFill/>
        </p:spPr>
        <p:txBody>
          <a:bodyPr wrap="square" rtlCol="0">
            <a:spAutoFit/>
          </a:bodyPr>
          <a:lstStyle/>
          <a:p>
            <a:r>
              <a:rPr lang="en-GB" sz="2400" dirty="0">
                <a:solidFill>
                  <a:srgbClr val="FF0000"/>
                </a:solidFill>
              </a:rPr>
              <a:t>-</a:t>
            </a:r>
            <a:r>
              <a:rPr lang="en-GB" sz="2400" dirty="0" err="1">
                <a:solidFill>
                  <a:srgbClr val="FF0000"/>
                </a:solidFill>
              </a:rPr>
              <a:t>mindepth</a:t>
            </a:r>
            <a:r>
              <a:rPr lang="en-GB" sz="2400" dirty="0">
                <a:solidFill>
                  <a:srgbClr val="FF0000"/>
                </a:solidFill>
              </a:rPr>
              <a:t> 2 –</a:t>
            </a:r>
            <a:r>
              <a:rPr lang="en-GB" sz="2400" dirty="0" err="1">
                <a:solidFill>
                  <a:srgbClr val="FF0000"/>
                </a:solidFill>
              </a:rPr>
              <a:t>maxdepth</a:t>
            </a:r>
            <a:r>
              <a:rPr lang="en-GB" sz="2400" dirty="0">
                <a:solidFill>
                  <a:srgbClr val="FF0000"/>
                </a:solidFill>
              </a:rPr>
              <a:t> 2</a:t>
            </a:r>
          </a:p>
        </p:txBody>
      </p:sp>
      <p:sp>
        <p:nvSpPr>
          <p:cNvPr id="48" name="Rectangle 47"/>
          <p:cNvSpPr/>
          <p:nvPr/>
        </p:nvSpPr>
        <p:spPr>
          <a:xfrm>
            <a:off x="1524000" y="3048000"/>
            <a:ext cx="9144000" cy="2895600"/>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xtBox 49"/>
          <p:cNvSpPr txBox="1"/>
          <p:nvPr/>
        </p:nvSpPr>
        <p:spPr>
          <a:xfrm>
            <a:off x="6477000" y="5257801"/>
            <a:ext cx="3657600" cy="461665"/>
          </a:xfrm>
          <a:prstGeom prst="rect">
            <a:avLst/>
          </a:prstGeom>
          <a:noFill/>
        </p:spPr>
        <p:txBody>
          <a:bodyPr wrap="square" rtlCol="0">
            <a:spAutoFit/>
          </a:bodyPr>
          <a:lstStyle/>
          <a:p>
            <a:r>
              <a:rPr lang="en-GB" sz="2400" dirty="0">
                <a:solidFill>
                  <a:srgbClr val="FF0000"/>
                </a:solidFill>
              </a:rPr>
              <a:t>-</a:t>
            </a:r>
            <a:r>
              <a:rPr lang="en-GB" sz="2400" dirty="0" err="1">
                <a:solidFill>
                  <a:srgbClr val="FF0000"/>
                </a:solidFill>
              </a:rPr>
              <a:t>mindepth</a:t>
            </a:r>
            <a:r>
              <a:rPr lang="en-GB" sz="2400" dirty="0">
                <a:solidFill>
                  <a:srgbClr val="FF0000"/>
                </a:solidFill>
              </a:rPr>
              <a:t> 1 –</a:t>
            </a:r>
            <a:r>
              <a:rPr lang="en-GB" sz="2400" dirty="0" err="1">
                <a:solidFill>
                  <a:srgbClr val="FF0000"/>
                </a:solidFill>
              </a:rPr>
              <a:t>maxdepth</a:t>
            </a:r>
            <a:r>
              <a:rPr lang="en-GB" sz="2400" dirty="0">
                <a:solidFill>
                  <a:srgbClr val="FF0000"/>
                </a:solidFill>
              </a:rPr>
              <a:t> 3</a:t>
            </a:r>
          </a:p>
        </p:txBody>
      </p:sp>
    </p:spTree>
    <p:extLst>
      <p:ext uri="{BB962C8B-B14F-4D97-AF65-F5344CB8AC3E}">
        <p14:creationId xmlns:p14="http://schemas.microsoft.com/office/powerpoint/2010/main" val="138666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0" presetClass="exit" presetSubtype="0" fill="hold" grpId="1" nodeType="withEffect">
                                  <p:stCondLst>
                                    <p:cond delay="0"/>
                                  </p:stCondLst>
                                  <p:childTnLst>
                                    <p:animEffect transition="out" filter="fade">
                                      <p:cBhvr>
                                        <p:cTn id="16" dur="500"/>
                                        <p:tgtEl>
                                          <p:spTgt spid="45"/>
                                        </p:tgtEl>
                                      </p:cBhvr>
                                    </p:animEffect>
                                    <p:set>
                                      <p:cBhvr>
                                        <p:cTn id="17" dur="1" fill="hold">
                                          <p:stCondLst>
                                            <p:cond delay="499"/>
                                          </p:stCondLst>
                                        </p:cTn>
                                        <p:tgtEl>
                                          <p:spTgt spid="45"/>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7"/>
                                        </p:tgtEl>
                                      </p:cBhvr>
                                    </p:animEffect>
                                    <p:set>
                                      <p:cBhvr>
                                        <p:cTn id="20" dur="1" fill="hold">
                                          <p:stCondLst>
                                            <p:cond delay="499"/>
                                          </p:stCondLst>
                                        </p:cTn>
                                        <p:tgtEl>
                                          <p:spTgt spid="4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7" grpId="0"/>
      <p:bldP spid="47" grpId="1"/>
      <p:bldP spid="48" grpId="0" animBg="1"/>
      <p:bldP spid="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Operations for directories and files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31</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Finding</a:t>
            </a:r>
            <a:r>
              <a:rPr lang="fr-FR" sz="3200" b="1" dirty="0">
                <a:effectLst>
                  <a:outerShdw blurRad="38100" dist="38100" dir="2700000" algn="tl">
                    <a:srgbClr val="C0C0C0"/>
                  </a:outerShdw>
                </a:effectLst>
              </a:rPr>
              <a:t> files or directories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52" name="Picture 51" descr="ff1.gif"/>
          <p:cNvPicPr>
            <a:picLocks noChangeAspect="1"/>
          </p:cNvPicPr>
          <p:nvPr/>
        </p:nvPicPr>
        <p:blipFill>
          <a:blip r:embed="rId3"/>
          <a:stretch>
            <a:fillRect/>
          </a:stretch>
        </p:blipFill>
        <p:spPr>
          <a:xfrm>
            <a:off x="3063240" y="1013460"/>
            <a:ext cx="6233160" cy="5234940"/>
          </a:xfrm>
          <a:prstGeom prst="rect">
            <a:avLst/>
          </a:prstGeom>
        </p:spPr>
      </p:pic>
      <p:pic>
        <p:nvPicPr>
          <p:cNvPr id="53" name="Picture 52" descr="ff2.gif"/>
          <p:cNvPicPr>
            <a:picLocks noChangeAspect="1"/>
          </p:cNvPicPr>
          <p:nvPr/>
        </p:nvPicPr>
        <p:blipFill>
          <a:blip r:embed="rId4"/>
          <a:stretch>
            <a:fillRect/>
          </a:stretch>
        </p:blipFill>
        <p:spPr>
          <a:xfrm>
            <a:off x="3063240" y="1013460"/>
            <a:ext cx="6233160" cy="5234940"/>
          </a:xfrm>
          <a:prstGeom prst="rect">
            <a:avLst/>
          </a:prstGeom>
        </p:spPr>
      </p:pic>
      <p:pic>
        <p:nvPicPr>
          <p:cNvPr id="55" name="Picture 54" descr="ff3.gif"/>
          <p:cNvPicPr>
            <a:picLocks noChangeAspect="1"/>
          </p:cNvPicPr>
          <p:nvPr/>
        </p:nvPicPr>
        <p:blipFill>
          <a:blip r:embed="rId5"/>
          <a:stretch>
            <a:fillRect/>
          </a:stretch>
        </p:blipFill>
        <p:spPr>
          <a:xfrm>
            <a:off x="3063240" y="1013460"/>
            <a:ext cx="6233160" cy="5234940"/>
          </a:xfrm>
          <a:prstGeom prst="rect">
            <a:avLst/>
          </a:prstGeom>
        </p:spPr>
      </p:pic>
      <p:pic>
        <p:nvPicPr>
          <p:cNvPr id="57" name="Picture 56" descr="ff4.gif"/>
          <p:cNvPicPr>
            <a:picLocks noChangeAspect="1"/>
          </p:cNvPicPr>
          <p:nvPr/>
        </p:nvPicPr>
        <p:blipFill>
          <a:blip r:embed="rId6"/>
          <a:stretch>
            <a:fillRect/>
          </a:stretch>
        </p:blipFill>
        <p:spPr>
          <a:xfrm>
            <a:off x="3063240" y="1013460"/>
            <a:ext cx="6233160" cy="5234940"/>
          </a:xfrm>
          <a:prstGeom prst="rect">
            <a:avLst/>
          </a:prstGeom>
        </p:spPr>
      </p:pic>
      <p:pic>
        <p:nvPicPr>
          <p:cNvPr id="60" name="Picture 59" descr="ff5.gif"/>
          <p:cNvPicPr>
            <a:picLocks noChangeAspect="1"/>
          </p:cNvPicPr>
          <p:nvPr/>
        </p:nvPicPr>
        <p:blipFill>
          <a:blip r:embed="rId7"/>
          <a:stretch>
            <a:fillRect/>
          </a:stretch>
        </p:blipFill>
        <p:spPr>
          <a:xfrm>
            <a:off x="3063240" y="1013460"/>
            <a:ext cx="6233160" cy="5234940"/>
          </a:xfrm>
          <a:prstGeom prst="rect">
            <a:avLst/>
          </a:prstGeom>
        </p:spPr>
      </p:pic>
    </p:spTree>
    <p:extLst>
      <p:ext uri="{BB962C8B-B14F-4D97-AF65-F5344CB8AC3E}">
        <p14:creationId xmlns:p14="http://schemas.microsoft.com/office/powerpoint/2010/main" val="313461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Operations for directories and files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32</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Finding</a:t>
            </a:r>
            <a:r>
              <a:rPr lang="fr-FR" sz="3200" b="1" dirty="0">
                <a:effectLst>
                  <a:outerShdw blurRad="38100" dist="38100" dir="2700000" algn="tl">
                    <a:srgbClr val="C0C0C0"/>
                  </a:outerShdw>
                </a:effectLst>
              </a:rPr>
              <a:t> files or directories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52" name="Picture 51" descr="white-rabbit-with-watch-1.jpg"/>
          <p:cNvPicPr>
            <a:picLocks noChangeAspect="1"/>
          </p:cNvPicPr>
          <p:nvPr/>
        </p:nvPicPr>
        <p:blipFill>
          <a:blip r:embed="rId3"/>
          <a:stretch>
            <a:fillRect/>
          </a:stretch>
        </p:blipFill>
        <p:spPr>
          <a:xfrm>
            <a:off x="7543800" y="1066800"/>
            <a:ext cx="3028950" cy="2423160"/>
          </a:xfrm>
          <a:prstGeom prst="rect">
            <a:avLst/>
          </a:prstGeom>
          <a:ln>
            <a:noFill/>
          </a:ln>
          <a:effectLst>
            <a:softEdge rad="112500"/>
          </a:effectLst>
        </p:spPr>
      </p:pic>
      <p:sp>
        <p:nvSpPr>
          <p:cNvPr id="53" name="TextBox 52"/>
          <p:cNvSpPr txBox="1"/>
          <p:nvPr/>
        </p:nvSpPr>
        <p:spPr>
          <a:xfrm>
            <a:off x="1600200" y="2057400"/>
            <a:ext cx="6096000" cy="400110"/>
          </a:xfrm>
          <a:prstGeom prst="rect">
            <a:avLst/>
          </a:prstGeom>
          <a:noFill/>
        </p:spPr>
        <p:txBody>
          <a:bodyPr wrap="square" rtlCol="0">
            <a:spAutoFit/>
          </a:bodyPr>
          <a:lstStyle/>
          <a:p>
            <a:r>
              <a:rPr lang="en-GB" sz="2000" dirty="0"/>
              <a:t>To search for files based on time, you have several ways.</a:t>
            </a:r>
          </a:p>
        </p:txBody>
      </p:sp>
      <p:sp>
        <p:nvSpPr>
          <p:cNvPr id="57" name="TextBox 56"/>
          <p:cNvSpPr txBox="1"/>
          <p:nvPr/>
        </p:nvSpPr>
        <p:spPr>
          <a:xfrm>
            <a:off x="2743200" y="4724400"/>
            <a:ext cx="5334000" cy="369332"/>
          </a:xfrm>
          <a:prstGeom prst="rect">
            <a:avLst/>
          </a:prstGeom>
          <a:noFill/>
        </p:spPr>
        <p:txBody>
          <a:bodyPr wrap="square" rtlCol="0">
            <a:spAutoFit/>
          </a:bodyPr>
          <a:lstStyle/>
          <a:p>
            <a:r>
              <a:rPr lang="en-GB" dirty="0"/>
              <a:t>Time of last</a:t>
            </a:r>
          </a:p>
        </p:txBody>
      </p:sp>
      <p:sp>
        <p:nvSpPr>
          <p:cNvPr id="60" name="TextBox 59"/>
          <p:cNvSpPr txBox="1"/>
          <p:nvPr/>
        </p:nvSpPr>
        <p:spPr>
          <a:xfrm>
            <a:off x="4953000" y="3974068"/>
            <a:ext cx="2743200" cy="369332"/>
          </a:xfrm>
          <a:prstGeom prst="rect">
            <a:avLst/>
          </a:prstGeom>
          <a:noFill/>
        </p:spPr>
        <p:txBody>
          <a:bodyPr wrap="square" rtlCol="0">
            <a:spAutoFit/>
          </a:bodyPr>
          <a:lstStyle/>
          <a:p>
            <a:r>
              <a:rPr lang="en-GB" b="1" dirty="0">
                <a:solidFill>
                  <a:srgbClr val="FF0000"/>
                </a:solidFill>
              </a:rPr>
              <a:t>a</a:t>
            </a:r>
            <a:r>
              <a:rPr lang="en-GB" dirty="0"/>
              <a:t>ccess</a:t>
            </a:r>
          </a:p>
        </p:txBody>
      </p:sp>
      <p:sp>
        <p:nvSpPr>
          <p:cNvPr id="61" name="TextBox 60"/>
          <p:cNvSpPr txBox="1"/>
          <p:nvPr/>
        </p:nvSpPr>
        <p:spPr>
          <a:xfrm>
            <a:off x="4953000" y="5345668"/>
            <a:ext cx="2743200" cy="369332"/>
          </a:xfrm>
          <a:prstGeom prst="rect">
            <a:avLst/>
          </a:prstGeom>
          <a:noFill/>
        </p:spPr>
        <p:txBody>
          <a:bodyPr wrap="square" rtlCol="0">
            <a:spAutoFit/>
          </a:bodyPr>
          <a:lstStyle/>
          <a:p>
            <a:r>
              <a:rPr lang="en-GB" b="1" dirty="0">
                <a:solidFill>
                  <a:srgbClr val="FF0000"/>
                </a:solidFill>
              </a:rPr>
              <a:t>c</a:t>
            </a:r>
            <a:r>
              <a:rPr lang="en-GB" dirty="0"/>
              <a:t>hange</a:t>
            </a:r>
          </a:p>
        </p:txBody>
      </p:sp>
      <p:sp>
        <p:nvSpPr>
          <p:cNvPr id="62" name="TextBox 61"/>
          <p:cNvSpPr txBox="1"/>
          <p:nvPr/>
        </p:nvSpPr>
        <p:spPr>
          <a:xfrm>
            <a:off x="6096000" y="3516868"/>
            <a:ext cx="2743200" cy="369332"/>
          </a:xfrm>
          <a:prstGeom prst="rect">
            <a:avLst/>
          </a:prstGeom>
          <a:noFill/>
        </p:spPr>
        <p:txBody>
          <a:bodyPr wrap="square" rtlCol="0">
            <a:spAutoFit/>
          </a:bodyPr>
          <a:lstStyle/>
          <a:p>
            <a:r>
              <a:rPr lang="en-GB" dirty="0"/>
              <a:t>within minutes</a:t>
            </a:r>
          </a:p>
        </p:txBody>
      </p:sp>
      <p:sp>
        <p:nvSpPr>
          <p:cNvPr id="63" name="TextBox 62"/>
          <p:cNvSpPr txBox="1"/>
          <p:nvPr/>
        </p:nvSpPr>
        <p:spPr>
          <a:xfrm>
            <a:off x="6096000" y="4202668"/>
            <a:ext cx="2743200" cy="369332"/>
          </a:xfrm>
          <a:prstGeom prst="rect">
            <a:avLst/>
          </a:prstGeom>
          <a:noFill/>
        </p:spPr>
        <p:txBody>
          <a:bodyPr wrap="square" rtlCol="0">
            <a:spAutoFit/>
          </a:bodyPr>
          <a:lstStyle/>
          <a:p>
            <a:r>
              <a:rPr lang="en-GB" dirty="0"/>
              <a:t>within hours</a:t>
            </a:r>
          </a:p>
        </p:txBody>
      </p:sp>
      <p:sp>
        <p:nvSpPr>
          <p:cNvPr id="64" name="TextBox 63"/>
          <p:cNvSpPr txBox="1"/>
          <p:nvPr/>
        </p:nvSpPr>
        <p:spPr>
          <a:xfrm>
            <a:off x="6096000" y="5029200"/>
            <a:ext cx="2743200" cy="369332"/>
          </a:xfrm>
          <a:prstGeom prst="rect">
            <a:avLst/>
          </a:prstGeom>
          <a:noFill/>
        </p:spPr>
        <p:txBody>
          <a:bodyPr wrap="square" rtlCol="0">
            <a:spAutoFit/>
          </a:bodyPr>
          <a:lstStyle/>
          <a:p>
            <a:r>
              <a:rPr lang="en-GB" dirty="0"/>
              <a:t>within minutes</a:t>
            </a:r>
          </a:p>
        </p:txBody>
      </p:sp>
      <p:sp>
        <p:nvSpPr>
          <p:cNvPr id="66" name="TextBox 65"/>
          <p:cNvSpPr txBox="1"/>
          <p:nvPr/>
        </p:nvSpPr>
        <p:spPr>
          <a:xfrm>
            <a:off x="6096000" y="5715000"/>
            <a:ext cx="2743200" cy="369332"/>
          </a:xfrm>
          <a:prstGeom prst="rect">
            <a:avLst/>
          </a:prstGeom>
          <a:noFill/>
        </p:spPr>
        <p:txBody>
          <a:bodyPr wrap="square" rtlCol="0">
            <a:spAutoFit/>
          </a:bodyPr>
          <a:lstStyle/>
          <a:p>
            <a:r>
              <a:rPr lang="en-GB" dirty="0"/>
              <a:t>within hours</a:t>
            </a:r>
          </a:p>
        </p:txBody>
      </p:sp>
      <p:sp>
        <p:nvSpPr>
          <p:cNvPr id="68" name="TextBox 67"/>
          <p:cNvSpPr txBox="1"/>
          <p:nvPr/>
        </p:nvSpPr>
        <p:spPr>
          <a:xfrm>
            <a:off x="7924800" y="3505200"/>
            <a:ext cx="914400" cy="369332"/>
          </a:xfrm>
          <a:prstGeom prst="rect">
            <a:avLst/>
          </a:prstGeom>
          <a:noFill/>
        </p:spPr>
        <p:txBody>
          <a:bodyPr wrap="square" rtlCol="0">
            <a:spAutoFit/>
          </a:bodyPr>
          <a:lstStyle/>
          <a:p>
            <a:r>
              <a:rPr lang="en-GB" dirty="0"/>
              <a:t>-</a:t>
            </a:r>
            <a:r>
              <a:rPr lang="en-GB" dirty="0" err="1"/>
              <a:t>amin</a:t>
            </a:r>
            <a:r>
              <a:rPr lang="en-GB" dirty="0"/>
              <a:t> </a:t>
            </a:r>
          </a:p>
        </p:txBody>
      </p:sp>
      <p:sp>
        <p:nvSpPr>
          <p:cNvPr id="69" name="TextBox 68"/>
          <p:cNvSpPr txBox="1"/>
          <p:nvPr/>
        </p:nvSpPr>
        <p:spPr>
          <a:xfrm>
            <a:off x="7924800" y="4202668"/>
            <a:ext cx="1447800" cy="369332"/>
          </a:xfrm>
          <a:prstGeom prst="rect">
            <a:avLst/>
          </a:prstGeom>
          <a:noFill/>
        </p:spPr>
        <p:txBody>
          <a:bodyPr wrap="square" rtlCol="0">
            <a:spAutoFit/>
          </a:bodyPr>
          <a:lstStyle/>
          <a:p>
            <a:r>
              <a:rPr lang="en-GB" dirty="0"/>
              <a:t>-</a:t>
            </a:r>
            <a:r>
              <a:rPr lang="en-GB" dirty="0" err="1"/>
              <a:t>atime</a:t>
            </a:r>
            <a:endParaRPr lang="en-GB" dirty="0"/>
          </a:p>
        </p:txBody>
      </p:sp>
      <p:sp>
        <p:nvSpPr>
          <p:cNvPr id="71" name="TextBox 70"/>
          <p:cNvSpPr txBox="1"/>
          <p:nvPr/>
        </p:nvSpPr>
        <p:spPr>
          <a:xfrm>
            <a:off x="7924800" y="5029200"/>
            <a:ext cx="914400" cy="369332"/>
          </a:xfrm>
          <a:prstGeom prst="rect">
            <a:avLst/>
          </a:prstGeom>
          <a:noFill/>
        </p:spPr>
        <p:txBody>
          <a:bodyPr wrap="square" rtlCol="0">
            <a:spAutoFit/>
          </a:bodyPr>
          <a:lstStyle/>
          <a:p>
            <a:r>
              <a:rPr lang="en-GB" dirty="0"/>
              <a:t>-</a:t>
            </a:r>
            <a:r>
              <a:rPr lang="en-GB" dirty="0" err="1"/>
              <a:t>cmin</a:t>
            </a:r>
            <a:r>
              <a:rPr lang="en-GB" dirty="0"/>
              <a:t> </a:t>
            </a:r>
          </a:p>
        </p:txBody>
      </p:sp>
      <p:sp>
        <p:nvSpPr>
          <p:cNvPr id="72" name="TextBox 71"/>
          <p:cNvSpPr txBox="1"/>
          <p:nvPr/>
        </p:nvSpPr>
        <p:spPr>
          <a:xfrm>
            <a:off x="7924800" y="5726668"/>
            <a:ext cx="1447800" cy="369332"/>
          </a:xfrm>
          <a:prstGeom prst="rect">
            <a:avLst/>
          </a:prstGeom>
          <a:noFill/>
        </p:spPr>
        <p:txBody>
          <a:bodyPr wrap="square" rtlCol="0">
            <a:spAutoFit/>
          </a:bodyPr>
          <a:lstStyle/>
          <a:p>
            <a:r>
              <a:rPr lang="en-GB" dirty="0"/>
              <a:t>-</a:t>
            </a:r>
            <a:r>
              <a:rPr lang="en-GB" dirty="0" err="1"/>
              <a:t>ctime</a:t>
            </a:r>
            <a:endParaRPr lang="en-GB" dirty="0"/>
          </a:p>
        </p:txBody>
      </p:sp>
      <p:cxnSp>
        <p:nvCxnSpPr>
          <p:cNvPr id="74" name="Straight Connector 73"/>
          <p:cNvCxnSpPr/>
          <p:nvPr/>
        </p:nvCxnSpPr>
        <p:spPr>
          <a:xfrm flipV="1">
            <a:off x="4038600" y="4234934"/>
            <a:ext cx="914400" cy="641866"/>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p:cNvCxnSpPr>
            <a:endCxn id="61" idx="1"/>
          </p:cNvCxnSpPr>
          <p:nvPr/>
        </p:nvCxnSpPr>
        <p:spPr>
          <a:xfrm>
            <a:off x="4038600" y="5029200"/>
            <a:ext cx="914400" cy="50113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a:endCxn id="62" idx="1"/>
          </p:cNvCxnSpPr>
          <p:nvPr/>
        </p:nvCxnSpPr>
        <p:spPr>
          <a:xfrm rot="5400000" flipH="1" flipV="1">
            <a:off x="5660767" y="3755767"/>
            <a:ext cx="489466" cy="381000"/>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a:endCxn id="63" idx="1"/>
          </p:cNvCxnSpPr>
          <p:nvPr/>
        </p:nvCxnSpPr>
        <p:spPr>
          <a:xfrm>
            <a:off x="5715000" y="4191000"/>
            <a:ext cx="381000" cy="196334"/>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p:nvPr/>
        </p:nvCxnSpPr>
        <p:spPr>
          <a:xfrm rot="5400000" flipH="1" flipV="1">
            <a:off x="5715000" y="5257800"/>
            <a:ext cx="381000" cy="381000"/>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5715000" y="5638800"/>
            <a:ext cx="381000" cy="3048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6738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par>
                                <p:cTn id="13" presetID="10" presetClass="entr" presetSubtype="0"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2"/>
                                        </p:tgtEl>
                                        <p:attrNameLst>
                                          <p:attrName>style.visibility</p:attrName>
                                        </p:attrNameLst>
                                      </p:cBhvr>
                                      <p:to>
                                        <p:strVal val="visible"/>
                                      </p:to>
                                    </p:set>
                                    <p:animEffect transition="in" filter="fade">
                                      <p:cBhvr>
                                        <p:cTn id="26" dur="500"/>
                                        <p:tgtEl>
                                          <p:spTgt spid="8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nodeType="with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500"/>
                                        <p:tgtEl>
                                          <p:spTgt spid="6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500"/>
                                        <p:tgtEl>
                                          <p:spTgt spid="6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fade">
                                      <p:cBhvr>
                                        <p:cTn id="46" dur="500"/>
                                        <p:tgtEl>
                                          <p:spTgt spid="88"/>
                                        </p:tgtEl>
                                      </p:cBhvr>
                                    </p:animEffect>
                                  </p:childTnLst>
                                </p:cTn>
                              </p:par>
                              <p:par>
                                <p:cTn id="47" presetID="10" presetClass="entr" presetSubtype="0" fill="hold" nodeType="withEffect">
                                  <p:stCondLst>
                                    <p:cond delay="0"/>
                                  </p:stCondLst>
                                  <p:childTnLst>
                                    <p:set>
                                      <p:cBhvr>
                                        <p:cTn id="48" dur="1" fill="hold">
                                          <p:stCondLst>
                                            <p:cond delay="0"/>
                                          </p:stCondLst>
                                        </p:cTn>
                                        <p:tgtEl>
                                          <p:spTgt spid="89"/>
                                        </p:tgtEl>
                                        <p:attrNameLst>
                                          <p:attrName>style.visibility</p:attrName>
                                        </p:attrNameLst>
                                      </p:cBhvr>
                                      <p:to>
                                        <p:strVal val="visible"/>
                                      </p:to>
                                    </p:set>
                                    <p:animEffect transition="in" filter="fade">
                                      <p:cBhvr>
                                        <p:cTn id="49" dur="500"/>
                                        <p:tgtEl>
                                          <p:spTgt spid="8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500"/>
                                        <p:tgtEl>
                                          <p:spTgt spid="7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0" grpId="0"/>
      <p:bldP spid="61" grpId="0"/>
      <p:bldP spid="62" grpId="0"/>
      <p:bldP spid="63" grpId="0"/>
      <p:bldP spid="64" grpId="0"/>
      <p:bldP spid="66" grpId="0"/>
      <p:bldP spid="68" grpId="0"/>
      <p:bldP spid="69" grpId="0"/>
      <p:bldP spid="71" grpId="0"/>
      <p:bldP spid="7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Operations for directories and files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34</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Symlinks</a:t>
            </a:r>
            <a:r>
              <a:rPr lang="fr-FR" sz="3200" b="1" dirty="0">
                <a:effectLst>
                  <a:outerShdw blurRad="38100" dist="38100" dir="2700000" algn="tl">
                    <a:srgbClr val="C0C0C0"/>
                  </a:outerShdw>
                </a:effectLst>
              </a:rPr>
              <a:t> and hard links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27" name="Picture 26" descr="Linking-Goals-300x228.png"/>
          <p:cNvPicPr>
            <a:picLocks noChangeAspect="1"/>
          </p:cNvPicPr>
          <p:nvPr/>
        </p:nvPicPr>
        <p:blipFill>
          <a:blip r:embed="rId3"/>
          <a:stretch>
            <a:fillRect/>
          </a:stretch>
        </p:blipFill>
        <p:spPr>
          <a:xfrm>
            <a:off x="8382000" y="990600"/>
            <a:ext cx="2286000" cy="1737360"/>
          </a:xfrm>
          <a:prstGeom prst="rect">
            <a:avLst/>
          </a:prstGeom>
        </p:spPr>
      </p:pic>
      <p:sp>
        <p:nvSpPr>
          <p:cNvPr id="28" name="TextBox 27"/>
          <p:cNvSpPr txBox="1"/>
          <p:nvPr/>
        </p:nvSpPr>
        <p:spPr>
          <a:xfrm>
            <a:off x="1524000" y="1074004"/>
            <a:ext cx="6934200" cy="830997"/>
          </a:xfrm>
          <a:prstGeom prst="rect">
            <a:avLst/>
          </a:prstGeom>
          <a:noFill/>
        </p:spPr>
        <p:txBody>
          <a:bodyPr wrap="square" rtlCol="0">
            <a:spAutoFit/>
          </a:bodyPr>
          <a:lstStyle/>
          <a:p>
            <a:pPr algn="ctr"/>
            <a:r>
              <a:rPr lang="en-GB" sz="2400" dirty="0"/>
              <a:t>You can create </a:t>
            </a:r>
            <a:r>
              <a:rPr lang="en-GB" sz="2400" b="1" dirty="0">
                <a:solidFill>
                  <a:srgbClr val="FF0000"/>
                </a:solidFill>
              </a:rPr>
              <a:t>links</a:t>
            </a:r>
            <a:r>
              <a:rPr lang="en-GB" sz="2400" dirty="0"/>
              <a:t>, just like you create shortcuts in Windows, or pointers in C/C++.</a:t>
            </a:r>
          </a:p>
        </p:txBody>
      </p:sp>
      <p:sp>
        <p:nvSpPr>
          <p:cNvPr id="29" name="TextBox 28"/>
          <p:cNvSpPr txBox="1"/>
          <p:nvPr/>
        </p:nvSpPr>
        <p:spPr>
          <a:xfrm>
            <a:off x="1524000" y="2205336"/>
            <a:ext cx="6934200" cy="461665"/>
          </a:xfrm>
          <a:prstGeom prst="rect">
            <a:avLst/>
          </a:prstGeom>
          <a:noFill/>
        </p:spPr>
        <p:txBody>
          <a:bodyPr wrap="square" rtlCol="0">
            <a:spAutoFit/>
          </a:bodyPr>
          <a:lstStyle/>
          <a:p>
            <a:pPr algn="ctr"/>
            <a:r>
              <a:rPr lang="en-GB" sz="2400" dirty="0"/>
              <a:t>There are </a:t>
            </a:r>
            <a:r>
              <a:rPr lang="en-GB" sz="2400" dirty="0">
                <a:solidFill>
                  <a:srgbClr val="FF0000"/>
                </a:solidFill>
              </a:rPr>
              <a:t>2 types </a:t>
            </a:r>
            <a:r>
              <a:rPr lang="en-GB" sz="2400" dirty="0"/>
              <a:t>of links. Differences are important!!</a:t>
            </a:r>
          </a:p>
        </p:txBody>
      </p:sp>
      <p:sp>
        <p:nvSpPr>
          <p:cNvPr id="31" name="TextBox 30"/>
          <p:cNvSpPr txBox="1"/>
          <p:nvPr/>
        </p:nvSpPr>
        <p:spPr>
          <a:xfrm>
            <a:off x="4495800" y="3048001"/>
            <a:ext cx="175260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GB" sz="2400" b="1" dirty="0"/>
              <a:t>Soft link</a:t>
            </a:r>
          </a:p>
          <a:p>
            <a:pPr algn="ctr"/>
            <a:r>
              <a:rPr lang="en-GB" sz="2400" b="1" dirty="0"/>
              <a:t>(or </a:t>
            </a:r>
            <a:r>
              <a:rPr lang="en-GB" sz="2400" b="1" i="1" dirty="0" err="1"/>
              <a:t>symlink</a:t>
            </a:r>
            <a:r>
              <a:rPr lang="en-GB" sz="2400" b="1" dirty="0"/>
              <a:t>)</a:t>
            </a:r>
          </a:p>
        </p:txBody>
      </p:sp>
      <p:sp>
        <p:nvSpPr>
          <p:cNvPr id="32" name="TextBox 31"/>
          <p:cNvSpPr txBox="1"/>
          <p:nvPr/>
        </p:nvSpPr>
        <p:spPr>
          <a:xfrm>
            <a:off x="8305800" y="3048001"/>
            <a:ext cx="17526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GB" sz="2400" b="1" dirty="0"/>
              <a:t>Hard link</a:t>
            </a:r>
          </a:p>
        </p:txBody>
      </p:sp>
      <p:sp>
        <p:nvSpPr>
          <p:cNvPr id="33" name="TextBox 32"/>
          <p:cNvSpPr txBox="1"/>
          <p:nvPr/>
        </p:nvSpPr>
        <p:spPr>
          <a:xfrm>
            <a:off x="4114800" y="3897868"/>
            <a:ext cx="2667000" cy="369332"/>
          </a:xfrm>
          <a:prstGeom prst="rect">
            <a:avLst/>
          </a:prstGeom>
          <a:noFill/>
        </p:spPr>
        <p:txBody>
          <a:bodyPr wrap="square" rtlCol="0">
            <a:spAutoFit/>
          </a:bodyPr>
          <a:lstStyle/>
          <a:p>
            <a:r>
              <a:rPr lang="en-GB" dirty="0"/>
              <a:t>Points to a path (or place)</a:t>
            </a:r>
          </a:p>
        </p:txBody>
      </p:sp>
      <p:sp>
        <p:nvSpPr>
          <p:cNvPr id="34" name="TextBox 33"/>
          <p:cNvSpPr txBox="1"/>
          <p:nvPr/>
        </p:nvSpPr>
        <p:spPr>
          <a:xfrm>
            <a:off x="8305800" y="3821668"/>
            <a:ext cx="1828800" cy="369332"/>
          </a:xfrm>
          <a:prstGeom prst="rect">
            <a:avLst/>
          </a:prstGeom>
          <a:noFill/>
        </p:spPr>
        <p:txBody>
          <a:bodyPr wrap="square" rtlCol="0">
            <a:spAutoFit/>
          </a:bodyPr>
          <a:lstStyle/>
          <a:p>
            <a:pPr algn="ctr"/>
            <a:r>
              <a:rPr lang="en-GB" dirty="0"/>
              <a:t>Chains the file</a:t>
            </a:r>
          </a:p>
        </p:txBody>
      </p:sp>
      <p:sp>
        <p:nvSpPr>
          <p:cNvPr id="35" name="TextBox 34"/>
          <p:cNvSpPr txBox="1"/>
          <p:nvPr/>
        </p:nvSpPr>
        <p:spPr>
          <a:xfrm>
            <a:off x="1752600" y="4355068"/>
            <a:ext cx="2438400" cy="369332"/>
          </a:xfrm>
          <a:prstGeom prst="rect">
            <a:avLst/>
          </a:prstGeom>
          <a:noFill/>
        </p:spPr>
        <p:txBody>
          <a:bodyPr wrap="square" rtlCol="0">
            <a:spAutoFit/>
          </a:bodyPr>
          <a:lstStyle/>
          <a:p>
            <a:r>
              <a:rPr lang="en-GB" dirty="0"/>
              <a:t>If you </a:t>
            </a:r>
            <a:r>
              <a:rPr lang="en-GB" dirty="0">
                <a:solidFill>
                  <a:srgbClr val="FF0000"/>
                </a:solidFill>
              </a:rPr>
              <a:t>move</a:t>
            </a:r>
            <a:r>
              <a:rPr lang="en-GB" dirty="0"/>
              <a:t> the file...</a:t>
            </a:r>
          </a:p>
        </p:txBody>
      </p:sp>
      <p:sp>
        <p:nvSpPr>
          <p:cNvPr id="36" name="TextBox 35"/>
          <p:cNvSpPr txBox="1"/>
          <p:nvPr/>
        </p:nvSpPr>
        <p:spPr>
          <a:xfrm>
            <a:off x="4724400" y="4355068"/>
            <a:ext cx="1295400" cy="369332"/>
          </a:xfrm>
          <a:prstGeom prst="rect">
            <a:avLst/>
          </a:prstGeom>
          <a:noFill/>
        </p:spPr>
        <p:txBody>
          <a:bodyPr wrap="square" rtlCol="0">
            <a:spAutoFit/>
          </a:bodyPr>
          <a:lstStyle/>
          <a:p>
            <a:r>
              <a:rPr lang="en-GB" dirty="0"/>
              <a:t>It breaks </a:t>
            </a:r>
            <a:r>
              <a:rPr lang="en-GB" dirty="0">
                <a:sym typeface="Wingdings" pitchFamily="2" charset="2"/>
              </a:rPr>
              <a:t></a:t>
            </a:r>
            <a:endParaRPr lang="en-GB" dirty="0"/>
          </a:p>
        </p:txBody>
      </p:sp>
      <p:sp>
        <p:nvSpPr>
          <p:cNvPr id="37" name="TextBox 36"/>
          <p:cNvSpPr txBox="1"/>
          <p:nvPr/>
        </p:nvSpPr>
        <p:spPr>
          <a:xfrm>
            <a:off x="8534400" y="4355068"/>
            <a:ext cx="1295400" cy="369332"/>
          </a:xfrm>
          <a:prstGeom prst="rect">
            <a:avLst/>
          </a:prstGeom>
          <a:noFill/>
        </p:spPr>
        <p:txBody>
          <a:bodyPr wrap="square" rtlCol="0">
            <a:spAutoFit/>
          </a:bodyPr>
          <a:lstStyle/>
          <a:p>
            <a:r>
              <a:rPr lang="en-GB" dirty="0"/>
              <a:t>It works </a:t>
            </a:r>
            <a:r>
              <a:rPr lang="en-GB" dirty="0">
                <a:sym typeface="Wingdings" pitchFamily="2" charset="2"/>
              </a:rPr>
              <a:t></a:t>
            </a:r>
            <a:endParaRPr lang="en-GB" dirty="0"/>
          </a:p>
        </p:txBody>
      </p:sp>
      <p:sp>
        <p:nvSpPr>
          <p:cNvPr id="38" name="TextBox 37"/>
          <p:cNvSpPr txBox="1"/>
          <p:nvPr/>
        </p:nvSpPr>
        <p:spPr>
          <a:xfrm>
            <a:off x="1676400" y="4800601"/>
            <a:ext cx="2514600" cy="646331"/>
          </a:xfrm>
          <a:prstGeom prst="rect">
            <a:avLst/>
          </a:prstGeom>
          <a:noFill/>
        </p:spPr>
        <p:txBody>
          <a:bodyPr wrap="square" rtlCol="0">
            <a:spAutoFit/>
          </a:bodyPr>
          <a:lstStyle/>
          <a:p>
            <a:r>
              <a:rPr lang="en-GB" dirty="0"/>
              <a:t>If you </a:t>
            </a:r>
            <a:r>
              <a:rPr lang="en-GB" dirty="0">
                <a:solidFill>
                  <a:srgbClr val="FF0000"/>
                </a:solidFill>
              </a:rPr>
              <a:t>copy over</a:t>
            </a:r>
            <a:r>
              <a:rPr lang="en-GB" dirty="0"/>
              <a:t> a file with the </a:t>
            </a:r>
            <a:r>
              <a:rPr lang="en-GB" dirty="0">
                <a:solidFill>
                  <a:srgbClr val="FF0000"/>
                </a:solidFill>
              </a:rPr>
              <a:t>same name</a:t>
            </a:r>
            <a:r>
              <a:rPr lang="en-GB" dirty="0"/>
              <a:t>...</a:t>
            </a:r>
          </a:p>
        </p:txBody>
      </p:sp>
      <p:sp>
        <p:nvSpPr>
          <p:cNvPr id="39" name="TextBox 38"/>
          <p:cNvSpPr txBox="1"/>
          <p:nvPr/>
        </p:nvSpPr>
        <p:spPr>
          <a:xfrm>
            <a:off x="4724400" y="4913531"/>
            <a:ext cx="1981200" cy="369332"/>
          </a:xfrm>
          <a:prstGeom prst="rect">
            <a:avLst/>
          </a:prstGeom>
          <a:noFill/>
        </p:spPr>
        <p:txBody>
          <a:bodyPr wrap="square" rtlCol="0">
            <a:spAutoFit/>
          </a:bodyPr>
          <a:lstStyle/>
          <a:p>
            <a:r>
              <a:rPr lang="en-GB" dirty="0"/>
              <a:t>Points to the copy</a:t>
            </a:r>
          </a:p>
        </p:txBody>
      </p:sp>
      <p:sp>
        <p:nvSpPr>
          <p:cNvPr id="40" name="TextBox 39"/>
          <p:cNvSpPr txBox="1"/>
          <p:nvPr/>
        </p:nvSpPr>
        <p:spPr>
          <a:xfrm>
            <a:off x="8534400" y="4925199"/>
            <a:ext cx="2133600" cy="369332"/>
          </a:xfrm>
          <a:prstGeom prst="rect">
            <a:avLst/>
          </a:prstGeom>
          <a:noFill/>
        </p:spPr>
        <p:txBody>
          <a:bodyPr wrap="square" rtlCol="0">
            <a:spAutoFit/>
          </a:bodyPr>
          <a:lstStyle/>
          <a:p>
            <a:r>
              <a:rPr lang="en-GB" dirty="0"/>
              <a:t>Points to the old file</a:t>
            </a:r>
          </a:p>
        </p:txBody>
      </p:sp>
      <p:sp>
        <p:nvSpPr>
          <p:cNvPr id="41" name="TextBox 40"/>
          <p:cNvSpPr txBox="1"/>
          <p:nvPr/>
        </p:nvSpPr>
        <p:spPr>
          <a:xfrm>
            <a:off x="1752600" y="5486400"/>
            <a:ext cx="2438400" cy="369332"/>
          </a:xfrm>
          <a:prstGeom prst="rect">
            <a:avLst/>
          </a:prstGeom>
          <a:noFill/>
        </p:spPr>
        <p:txBody>
          <a:bodyPr wrap="square" rtlCol="0">
            <a:spAutoFit/>
          </a:bodyPr>
          <a:lstStyle/>
          <a:p>
            <a:r>
              <a:rPr lang="en-GB" dirty="0"/>
              <a:t>If you </a:t>
            </a:r>
            <a:r>
              <a:rPr lang="en-GB" dirty="0">
                <a:solidFill>
                  <a:srgbClr val="FF0000"/>
                </a:solidFill>
              </a:rPr>
              <a:t>delete</a:t>
            </a:r>
            <a:r>
              <a:rPr lang="en-GB" dirty="0"/>
              <a:t> the file...</a:t>
            </a:r>
          </a:p>
        </p:txBody>
      </p:sp>
      <p:sp>
        <p:nvSpPr>
          <p:cNvPr id="42" name="TextBox 41"/>
          <p:cNvSpPr txBox="1"/>
          <p:nvPr/>
        </p:nvSpPr>
        <p:spPr>
          <a:xfrm>
            <a:off x="4724400" y="5486400"/>
            <a:ext cx="1295400" cy="369332"/>
          </a:xfrm>
          <a:prstGeom prst="rect">
            <a:avLst/>
          </a:prstGeom>
          <a:noFill/>
        </p:spPr>
        <p:txBody>
          <a:bodyPr wrap="square" rtlCol="0">
            <a:spAutoFit/>
          </a:bodyPr>
          <a:lstStyle/>
          <a:p>
            <a:r>
              <a:rPr lang="en-GB" dirty="0"/>
              <a:t>It breaks </a:t>
            </a:r>
            <a:r>
              <a:rPr lang="en-GB" dirty="0">
                <a:sym typeface="Wingdings" pitchFamily="2" charset="2"/>
              </a:rPr>
              <a:t></a:t>
            </a:r>
            <a:endParaRPr lang="en-GB" dirty="0"/>
          </a:p>
        </p:txBody>
      </p:sp>
      <p:sp>
        <p:nvSpPr>
          <p:cNvPr id="43" name="TextBox 42"/>
          <p:cNvSpPr txBox="1"/>
          <p:nvPr/>
        </p:nvSpPr>
        <p:spPr>
          <a:xfrm>
            <a:off x="8534400" y="5486400"/>
            <a:ext cx="1295400" cy="369332"/>
          </a:xfrm>
          <a:prstGeom prst="rect">
            <a:avLst/>
          </a:prstGeom>
          <a:noFill/>
        </p:spPr>
        <p:txBody>
          <a:bodyPr wrap="square" rtlCol="0">
            <a:spAutoFit/>
          </a:bodyPr>
          <a:lstStyle/>
          <a:p>
            <a:r>
              <a:rPr lang="en-GB" dirty="0"/>
              <a:t>It works </a:t>
            </a:r>
            <a:r>
              <a:rPr lang="en-GB" dirty="0">
                <a:sym typeface="Wingdings" pitchFamily="2" charset="2"/>
              </a:rPr>
              <a:t></a:t>
            </a:r>
            <a:endParaRPr lang="en-GB" dirty="0"/>
          </a:p>
        </p:txBody>
      </p:sp>
      <p:sp>
        <p:nvSpPr>
          <p:cNvPr id="44" name="TextBox 43"/>
          <p:cNvSpPr txBox="1"/>
          <p:nvPr/>
        </p:nvSpPr>
        <p:spPr>
          <a:xfrm>
            <a:off x="1524000" y="5943600"/>
            <a:ext cx="3276600" cy="369332"/>
          </a:xfrm>
          <a:prstGeom prst="rect">
            <a:avLst/>
          </a:prstGeom>
          <a:noFill/>
        </p:spPr>
        <p:txBody>
          <a:bodyPr wrap="square" rtlCol="0">
            <a:spAutoFit/>
          </a:bodyPr>
          <a:lstStyle/>
          <a:p>
            <a:r>
              <a:rPr lang="en-GB" dirty="0"/>
              <a:t>Linking to a </a:t>
            </a:r>
            <a:r>
              <a:rPr lang="en-GB" dirty="0">
                <a:solidFill>
                  <a:srgbClr val="FF0000"/>
                </a:solidFill>
              </a:rPr>
              <a:t>different </a:t>
            </a:r>
            <a:r>
              <a:rPr lang="en-GB" dirty="0" err="1">
                <a:solidFill>
                  <a:srgbClr val="FF0000"/>
                </a:solidFill>
              </a:rPr>
              <a:t>filesystem</a:t>
            </a:r>
            <a:endParaRPr lang="en-GB" dirty="0">
              <a:solidFill>
                <a:srgbClr val="FF0000"/>
              </a:solidFill>
            </a:endParaRPr>
          </a:p>
        </p:txBody>
      </p:sp>
      <p:sp>
        <p:nvSpPr>
          <p:cNvPr id="45" name="TextBox 44"/>
          <p:cNvSpPr txBox="1"/>
          <p:nvPr/>
        </p:nvSpPr>
        <p:spPr>
          <a:xfrm>
            <a:off x="4724400" y="5943600"/>
            <a:ext cx="1752600" cy="369332"/>
          </a:xfrm>
          <a:prstGeom prst="rect">
            <a:avLst/>
          </a:prstGeom>
          <a:noFill/>
        </p:spPr>
        <p:txBody>
          <a:bodyPr wrap="square" rtlCol="0">
            <a:spAutoFit/>
          </a:bodyPr>
          <a:lstStyle/>
          <a:p>
            <a:r>
              <a:rPr lang="en-GB" dirty="0"/>
              <a:t>Can be done</a:t>
            </a:r>
          </a:p>
        </p:txBody>
      </p:sp>
      <p:sp>
        <p:nvSpPr>
          <p:cNvPr id="46" name="TextBox 45"/>
          <p:cNvSpPr txBox="1"/>
          <p:nvPr/>
        </p:nvSpPr>
        <p:spPr>
          <a:xfrm>
            <a:off x="8534400" y="5943600"/>
            <a:ext cx="1752600" cy="369332"/>
          </a:xfrm>
          <a:prstGeom prst="rect">
            <a:avLst/>
          </a:prstGeom>
          <a:noFill/>
        </p:spPr>
        <p:txBody>
          <a:bodyPr wrap="square" rtlCol="0">
            <a:spAutoFit/>
          </a:bodyPr>
          <a:lstStyle/>
          <a:p>
            <a:r>
              <a:rPr lang="en-GB" dirty="0"/>
              <a:t>Can</a:t>
            </a:r>
            <a:r>
              <a:rPr lang="en-GB" b="1" i="1" dirty="0"/>
              <a:t>not</a:t>
            </a:r>
            <a:r>
              <a:rPr lang="en-GB" dirty="0"/>
              <a:t> be done</a:t>
            </a:r>
          </a:p>
        </p:txBody>
      </p:sp>
    </p:spTree>
    <p:extLst>
      <p:ext uri="{BB962C8B-B14F-4D97-AF65-F5344CB8AC3E}">
        <p14:creationId xmlns:p14="http://schemas.microsoft.com/office/powerpoint/2010/main" val="376219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Operations for directories and files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35</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Symlinks</a:t>
            </a:r>
            <a:r>
              <a:rPr lang="fr-FR" sz="3200" b="1" dirty="0">
                <a:effectLst>
                  <a:outerShdw blurRad="38100" dist="38100" dir="2700000" algn="tl">
                    <a:srgbClr val="C0C0C0"/>
                  </a:outerShdw>
                </a:effectLst>
              </a:rPr>
              <a:t> and hard links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30" name="Picture 29" descr="30357.png"/>
          <p:cNvPicPr>
            <a:picLocks noChangeAspect="1"/>
          </p:cNvPicPr>
          <p:nvPr/>
        </p:nvPicPr>
        <p:blipFill>
          <a:blip r:embed="rId3"/>
          <a:stretch>
            <a:fillRect/>
          </a:stretch>
        </p:blipFill>
        <p:spPr>
          <a:xfrm>
            <a:off x="8153401" y="1219202"/>
            <a:ext cx="1625397" cy="1625397"/>
          </a:xfrm>
          <a:prstGeom prst="rect">
            <a:avLst/>
          </a:prstGeom>
        </p:spPr>
      </p:pic>
      <p:pic>
        <p:nvPicPr>
          <p:cNvPr id="47" name="Picture 46" descr="maillon.png"/>
          <p:cNvPicPr>
            <a:picLocks noChangeAspect="1"/>
          </p:cNvPicPr>
          <p:nvPr/>
        </p:nvPicPr>
        <p:blipFill>
          <a:blip r:embed="rId4" cstate="print"/>
          <a:stretch>
            <a:fillRect/>
          </a:stretch>
        </p:blipFill>
        <p:spPr>
          <a:xfrm rot="3600000">
            <a:off x="3684049" y="1604239"/>
            <a:ext cx="605510" cy="762625"/>
          </a:xfrm>
          <a:prstGeom prst="rect">
            <a:avLst/>
          </a:prstGeom>
        </p:spPr>
      </p:pic>
      <p:sp>
        <p:nvSpPr>
          <p:cNvPr id="48" name="TextBox 47"/>
          <p:cNvSpPr txBox="1"/>
          <p:nvPr/>
        </p:nvSpPr>
        <p:spPr>
          <a:xfrm>
            <a:off x="7924800" y="2819402"/>
            <a:ext cx="2286000" cy="584775"/>
          </a:xfrm>
          <a:prstGeom prst="rect">
            <a:avLst/>
          </a:prstGeom>
          <a:noFill/>
        </p:spPr>
        <p:txBody>
          <a:bodyPr wrap="square" rtlCol="0">
            <a:spAutoFit/>
          </a:bodyPr>
          <a:lstStyle/>
          <a:p>
            <a:r>
              <a:rPr lang="en-GB" sz="3200" dirty="0"/>
              <a:t>/blah/file</a:t>
            </a:r>
          </a:p>
        </p:txBody>
      </p:sp>
      <p:sp>
        <p:nvSpPr>
          <p:cNvPr id="49" name="TextBox 48"/>
          <p:cNvSpPr txBox="1"/>
          <p:nvPr/>
        </p:nvSpPr>
        <p:spPr>
          <a:xfrm>
            <a:off x="8458200" y="1868271"/>
            <a:ext cx="1066800" cy="646331"/>
          </a:xfrm>
          <a:prstGeom prst="rect">
            <a:avLst/>
          </a:prstGeom>
          <a:noFill/>
        </p:spPr>
        <p:txBody>
          <a:bodyPr wrap="square" rtlCol="0">
            <a:spAutoFit/>
          </a:bodyPr>
          <a:lstStyle/>
          <a:p>
            <a:pPr algn="ctr"/>
            <a:r>
              <a:rPr lang="en-GB" sz="3600" dirty="0"/>
              <a:t>251</a:t>
            </a:r>
          </a:p>
        </p:txBody>
      </p:sp>
      <p:sp>
        <p:nvSpPr>
          <p:cNvPr id="50" name="TextBox 49"/>
          <p:cNvSpPr txBox="1"/>
          <p:nvPr/>
        </p:nvSpPr>
        <p:spPr>
          <a:xfrm>
            <a:off x="1981200" y="3810002"/>
            <a:ext cx="3200400" cy="646331"/>
          </a:xfrm>
          <a:prstGeom prst="rect">
            <a:avLst/>
          </a:prstGeom>
          <a:noFill/>
        </p:spPr>
        <p:txBody>
          <a:bodyPr wrap="square" rtlCol="0">
            <a:spAutoFit/>
          </a:bodyPr>
          <a:lstStyle/>
          <a:p>
            <a:r>
              <a:rPr lang="en-GB" sz="3600" dirty="0" err="1"/>
              <a:t>Symlink</a:t>
            </a:r>
            <a:endParaRPr lang="en-GB" sz="3600" dirty="0"/>
          </a:p>
        </p:txBody>
      </p:sp>
      <p:sp>
        <p:nvSpPr>
          <p:cNvPr id="51" name="TextBox 50"/>
          <p:cNvSpPr txBox="1"/>
          <p:nvPr/>
        </p:nvSpPr>
        <p:spPr>
          <a:xfrm>
            <a:off x="1905000" y="1752602"/>
            <a:ext cx="3200400" cy="646331"/>
          </a:xfrm>
          <a:prstGeom prst="rect">
            <a:avLst/>
          </a:prstGeom>
          <a:noFill/>
        </p:spPr>
        <p:txBody>
          <a:bodyPr wrap="square" rtlCol="0">
            <a:spAutoFit/>
          </a:bodyPr>
          <a:lstStyle/>
          <a:p>
            <a:r>
              <a:rPr lang="en-GB" sz="3600" dirty="0"/>
              <a:t>Hard link</a:t>
            </a:r>
          </a:p>
        </p:txBody>
      </p:sp>
      <p:pic>
        <p:nvPicPr>
          <p:cNvPr id="52" name="Picture 51" descr="maillon.png"/>
          <p:cNvPicPr>
            <a:picLocks noChangeAspect="1"/>
          </p:cNvPicPr>
          <p:nvPr/>
        </p:nvPicPr>
        <p:blipFill>
          <a:blip r:embed="rId4" cstate="print"/>
          <a:stretch>
            <a:fillRect/>
          </a:stretch>
        </p:blipFill>
        <p:spPr>
          <a:xfrm rot="4514444">
            <a:off x="4141248" y="1366941"/>
            <a:ext cx="605510" cy="762625"/>
          </a:xfrm>
          <a:prstGeom prst="rect">
            <a:avLst/>
          </a:prstGeom>
        </p:spPr>
      </p:pic>
      <p:pic>
        <p:nvPicPr>
          <p:cNvPr id="53" name="Picture 52" descr="maillon.png"/>
          <p:cNvPicPr>
            <a:picLocks noChangeAspect="1"/>
          </p:cNvPicPr>
          <p:nvPr/>
        </p:nvPicPr>
        <p:blipFill>
          <a:blip r:embed="rId4" cstate="print"/>
          <a:stretch>
            <a:fillRect/>
          </a:stretch>
        </p:blipFill>
        <p:spPr>
          <a:xfrm rot="5020264">
            <a:off x="4638906" y="1227799"/>
            <a:ext cx="605510" cy="762625"/>
          </a:xfrm>
          <a:prstGeom prst="rect">
            <a:avLst/>
          </a:prstGeom>
        </p:spPr>
      </p:pic>
      <p:pic>
        <p:nvPicPr>
          <p:cNvPr id="54" name="Picture 53" descr="maillon.png"/>
          <p:cNvPicPr>
            <a:picLocks noChangeAspect="1"/>
          </p:cNvPicPr>
          <p:nvPr/>
        </p:nvPicPr>
        <p:blipFill>
          <a:blip r:embed="rId4" cstate="print"/>
          <a:stretch>
            <a:fillRect/>
          </a:stretch>
        </p:blipFill>
        <p:spPr>
          <a:xfrm rot="5400000">
            <a:off x="5138809" y="1180834"/>
            <a:ext cx="605510" cy="762625"/>
          </a:xfrm>
          <a:prstGeom prst="rect">
            <a:avLst/>
          </a:prstGeom>
        </p:spPr>
      </p:pic>
      <p:pic>
        <p:nvPicPr>
          <p:cNvPr id="55" name="Picture 54" descr="maillon.png"/>
          <p:cNvPicPr>
            <a:picLocks noChangeAspect="1"/>
          </p:cNvPicPr>
          <p:nvPr/>
        </p:nvPicPr>
        <p:blipFill>
          <a:blip r:embed="rId4" cstate="print"/>
          <a:stretch>
            <a:fillRect/>
          </a:stretch>
        </p:blipFill>
        <p:spPr>
          <a:xfrm rot="6074315">
            <a:off x="5692850" y="1209154"/>
            <a:ext cx="605510" cy="762625"/>
          </a:xfrm>
          <a:prstGeom prst="rect">
            <a:avLst/>
          </a:prstGeom>
        </p:spPr>
      </p:pic>
      <p:pic>
        <p:nvPicPr>
          <p:cNvPr id="56" name="Picture 55" descr="maillon.png"/>
          <p:cNvPicPr>
            <a:picLocks noChangeAspect="1"/>
          </p:cNvPicPr>
          <p:nvPr/>
        </p:nvPicPr>
        <p:blipFill>
          <a:blip r:embed="rId4" cstate="print"/>
          <a:stretch>
            <a:fillRect/>
          </a:stretch>
        </p:blipFill>
        <p:spPr>
          <a:xfrm rot="6074315">
            <a:off x="6226251" y="1285355"/>
            <a:ext cx="605510" cy="762625"/>
          </a:xfrm>
          <a:prstGeom prst="rect">
            <a:avLst/>
          </a:prstGeom>
        </p:spPr>
      </p:pic>
      <p:pic>
        <p:nvPicPr>
          <p:cNvPr id="57" name="Picture 56" descr="maillon.png"/>
          <p:cNvPicPr>
            <a:picLocks noChangeAspect="1"/>
          </p:cNvPicPr>
          <p:nvPr/>
        </p:nvPicPr>
        <p:blipFill>
          <a:blip r:embed="rId4" cstate="print"/>
          <a:stretch>
            <a:fillRect/>
          </a:stretch>
        </p:blipFill>
        <p:spPr>
          <a:xfrm rot="6074315">
            <a:off x="6759651" y="1437755"/>
            <a:ext cx="605510" cy="762625"/>
          </a:xfrm>
          <a:prstGeom prst="rect">
            <a:avLst/>
          </a:prstGeom>
        </p:spPr>
      </p:pic>
      <p:pic>
        <p:nvPicPr>
          <p:cNvPr id="58" name="Picture 57" descr="maillon.png"/>
          <p:cNvPicPr>
            <a:picLocks noChangeAspect="1"/>
          </p:cNvPicPr>
          <p:nvPr/>
        </p:nvPicPr>
        <p:blipFill>
          <a:blip r:embed="rId4" cstate="print"/>
          <a:stretch>
            <a:fillRect/>
          </a:stretch>
        </p:blipFill>
        <p:spPr>
          <a:xfrm rot="6074315">
            <a:off x="7293051" y="1590155"/>
            <a:ext cx="605510" cy="762625"/>
          </a:xfrm>
          <a:prstGeom prst="rect">
            <a:avLst/>
          </a:prstGeom>
        </p:spPr>
      </p:pic>
      <p:pic>
        <p:nvPicPr>
          <p:cNvPr id="59" name="Picture 58" descr="maillon.png"/>
          <p:cNvPicPr>
            <a:picLocks noChangeAspect="1"/>
          </p:cNvPicPr>
          <p:nvPr/>
        </p:nvPicPr>
        <p:blipFill>
          <a:blip r:embed="rId4" cstate="print"/>
          <a:stretch>
            <a:fillRect/>
          </a:stretch>
        </p:blipFill>
        <p:spPr>
          <a:xfrm rot="6074315">
            <a:off x="7826451" y="1742556"/>
            <a:ext cx="605510" cy="762625"/>
          </a:xfrm>
          <a:prstGeom prst="rect">
            <a:avLst/>
          </a:prstGeom>
        </p:spPr>
      </p:pic>
      <p:cxnSp>
        <p:nvCxnSpPr>
          <p:cNvPr id="61" name="Straight Arrow Connector 60"/>
          <p:cNvCxnSpPr>
            <a:endCxn id="48" idx="1"/>
          </p:cNvCxnSpPr>
          <p:nvPr/>
        </p:nvCxnSpPr>
        <p:spPr>
          <a:xfrm flipV="1">
            <a:off x="3581400" y="3111789"/>
            <a:ext cx="4343400" cy="100301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2" name="TextBox 61"/>
          <p:cNvSpPr txBox="1"/>
          <p:nvPr/>
        </p:nvSpPr>
        <p:spPr>
          <a:xfrm>
            <a:off x="1981200" y="4419602"/>
            <a:ext cx="1752600" cy="461665"/>
          </a:xfrm>
          <a:prstGeom prst="rect">
            <a:avLst/>
          </a:prstGeom>
          <a:noFill/>
        </p:spPr>
        <p:txBody>
          <a:bodyPr wrap="square" rtlCol="0">
            <a:spAutoFit/>
          </a:bodyPr>
          <a:lstStyle/>
          <a:p>
            <a:r>
              <a:rPr lang="en-GB" sz="2400" i="1" dirty="0"/>
              <a:t>/blah/file</a:t>
            </a:r>
          </a:p>
        </p:txBody>
      </p:sp>
      <p:sp>
        <p:nvSpPr>
          <p:cNvPr id="63" name="TextBox 62"/>
          <p:cNvSpPr txBox="1"/>
          <p:nvPr/>
        </p:nvSpPr>
        <p:spPr>
          <a:xfrm>
            <a:off x="1981200" y="2209802"/>
            <a:ext cx="1752600" cy="461665"/>
          </a:xfrm>
          <a:prstGeom prst="rect">
            <a:avLst/>
          </a:prstGeom>
          <a:noFill/>
        </p:spPr>
        <p:txBody>
          <a:bodyPr wrap="square" rtlCol="0">
            <a:spAutoFit/>
          </a:bodyPr>
          <a:lstStyle/>
          <a:p>
            <a:pPr algn="ctr"/>
            <a:r>
              <a:rPr lang="en-GB" sz="2400" i="1" dirty="0"/>
              <a:t>251</a:t>
            </a:r>
          </a:p>
        </p:txBody>
      </p:sp>
      <p:pic>
        <p:nvPicPr>
          <p:cNvPr id="64" name="Picture 63" descr="folder-icon-512x512.png"/>
          <p:cNvPicPr>
            <a:picLocks noChangeAspect="1"/>
          </p:cNvPicPr>
          <p:nvPr/>
        </p:nvPicPr>
        <p:blipFill>
          <a:blip r:embed="rId5" cstate="print"/>
          <a:stretch>
            <a:fillRect/>
          </a:stretch>
        </p:blipFill>
        <p:spPr>
          <a:xfrm>
            <a:off x="9220200" y="838200"/>
            <a:ext cx="1188720" cy="1188720"/>
          </a:xfrm>
          <a:prstGeom prst="rect">
            <a:avLst/>
          </a:prstGeom>
        </p:spPr>
      </p:pic>
      <p:sp>
        <p:nvSpPr>
          <p:cNvPr id="65" name="TextBox 64"/>
          <p:cNvSpPr txBox="1"/>
          <p:nvPr/>
        </p:nvSpPr>
        <p:spPr>
          <a:xfrm>
            <a:off x="9296400" y="1182470"/>
            <a:ext cx="1295400" cy="646331"/>
          </a:xfrm>
          <a:prstGeom prst="rect">
            <a:avLst/>
          </a:prstGeom>
          <a:noFill/>
        </p:spPr>
        <p:txBody>
          <a:bodyPr wrap="square" rtlCol="0">
            <a:spAutoFit/>
          </a:bodyPr>
          <a:lstStyle/>
          <a:p>
            <a:r>
              <a:rPr lang="en-GB" sz="3600" dirty="0"/>
              <a:t>blah</a:t>
            </a:r>
          </a:p>
        </p:txBody>
      </p:sp>
      <p:pic>
        <p:nvPicPr>
          <p:cNvPr id="66" name="Picture 65" descr="folder-icon-512x512.png"/>
          <p:cNvPicPr>
            <a:picLocks noChangeAspect="1"/>
          </p:cNvPicPr>
          <p:nvPr/>
        </p:nvPicPr>
        <p:blipFill>
          <a:blip r:embed="rId5" cstate="print"/>
          <a:stretch>
            <a:fillRect/>
          </a:stretch>
        </p:blipFill>
        <p:spPr>
          <a:xfrm>
            <a:off x="9220200" y="3764280"/>
            <a:ext cx="1188720" cy="1188720"/>
          </a:xfrm>
          <a:prstGeom prst="rect">
            <a:avLst/>
          </a:prstGeom>
        </p:spPr>
      </p:pic>
      <p:sp>
        <p:nvSpPr>
          <p:cNvPr id="67" name="TextBox 66"/>
          <p:cNvSpPr txBox="1"/>
          <p:nvPr/>
        </p:nvSpPr>
        <p:spPr>
          <a:xfrm>
            <a:off x="9296400" y="4108550"/>
            <a:ext cx="1295400" cy="646331"/>
          </a:xfrm>
          <a:prstGeom prst="rect">
            <a:avLst/>
          </a:prstGeom>
          <a:noFill/>
        </p:spPr>
        <p:txBody>
          <a:bodyPr wrap="square" rtlCol="0">
            <a:spAutoFit/>
          </a:bodyPr>
          <a:lstStyle/>
          <a:p>
            <a:r>
              <a:rPr lang="en-GB" sz="3600" dirty="0" err="1"/>
              <a:t>piou</a:t>
            </a:r>
            <a:endParaRPr lang="en-GB" sz="3600" dirty="0"/>
          </a:p>
        </p:txBody>
      </p:sp>
      <p:pic>
        <p:nvPicPr>
          <p:cNvPr id="68" name="Picture 67" descr="maillon.png"/>
          <p:cNvPicPr>
            <a:picLocks noChangeAspect="1"/>
          </p:cNvPicPr>
          <p:nvPr/>
        </p:nvPicPr>
        <p:blipFill>
          <a:blip r:embed="rId4" cstate="print"/>
          <a:stretch>
            <a:fillRect/>
          </a:stretch>
        </p:blipFill>
        <p:spPr>
          <a:xfrm rot="9900000">
            <a:off x="3974576" y="1817967"/>
            <a:ext cx="605510" cy="762625"/>
          </a:xfrm>
          <a:prstGeom prst="rect">
            <a:avLst/>
          </a:prstGeom>
        </p:spPr>
      </p:pic>
      <p:pic>
        <p:nvPicPr>
          <p:cNvPr id="69" name="Picture 68" descr="maillon.png"/>
          <p:cNvPicPr>
            <a:picLocks noChangeAspect="1"/>
          </p:cNvPicPr>
          <p:nvPr/>
        </p:nvPicPr>
        <p:blipFill>
          <a:blip r:embed="rId4" cstate="print"/>
          <a:stretch>
            <a:fillRect/>
          </a:stretch>
        </p:blipFill>
        <p:spPr>
          <a:xfrm rot="9900000">
            <a:off x="4126975" y="2351367"/>
            <a:ext cx="605510" cy="762625"/>
          </a:xfrm>
          <a:prstGeom prst="rect">
            <a:avLst/>
          </a:prstGeom>
        </p:spPr>
      </p:pic>
      <p:pic>
        <p:nvPicPr>
          <p:cNvPr id="70" name="Picture 69" descr="maillon.png"/>
          <p:cNvPicPr>
            <a:picLocks noChangeAspect="1"/>
          </p:cNvPicPr>
          <p:nvPr/>
        </p:nvPicPr>
        <p:blipFill>
          <a:blip r:embed="rId4" cstate="print"/>
          <a:stretch>
            <a:fillRect/>
          </a:stretch>
        </p:blipFill>
        <p:spPr>
          <a:xfrm rot="9900000">
            <a:off x="4279375" y="2808566"/>
            <a:ext cx="605510" cy="762625"/>
          </a:xfrm>
          <a:prstGeom prst="rect">
            <a:avLst/>
          </a:prstGeom>
        </p:spPr>
      </p:pic>
      <p:pic>
        <p:nvPicPr>
          <p:cNvPr id="71" name="Picture 70" descr="dc85xkGBi.png"/>
          <p:cNvPicPr>
            <a:picLocks noChangeAspect="1"/>
          </p:cNvPicPr>
          <p:nvPr/>
        </p:nvPicPr>
        <p:blipFill>
          <a:blip r:embed="rId6" cstate="print"/>
          <a:stretch>
            <a:fillRect/>
          </a:stretch>
        </p:blipFill>
        <p:spPr>
          <a:xfrm>
            <a:off x="2514600" y="2514600"/>
            <a:ext cx="609600" cy="580644"/>
          </a:xfrm>
          <a:prstGeom prst="rect">
            <a:avLst/>
          </a:prstGeom>
        </p:spPr>
      </p:pic>
      <p:pic>
        <p:nvPicPr>
          <p:cNvPr id="72" name="Picture 71" descr="dc85xkGBi.png"/>
          <p:cNvPicPr>
            <a:picLocks noChangeAspect="1"/>
          </p:cNvPicPr>
          <p:nvPr/>
        </p:nvPicPr>
        <p:blipFill>
          <a:blip r:embed="rId6" cstate="print"/>
          <a:stretch>
            <a:fillRect/>
          </a:stretch>
        </p:blipFill>
        <p:spPr>
          <a:xfrm>
            <a:off x="7772400" y="5181600"/>
            <a:ext cx="609600" cy="580644"/>
          </a:xfrm>
          <a:prstGeom prst="rect">
            <a:avLst/>
          </a:prstGeom>
        </p:spPr>
      </p:pic>
      <p:pic>
        <p:nvPicPr>
          <p:cNvPr id="73" name="Picture 72" descr="red-cross-mark-hi.png"/>
          <p:cNvPicPr>
            <a:picLocks noChangeAspect="1"/>
          </p:cNvPicPr>
          <p:nvPr/>
        </p:nvPicPr>
        <p:blipFill>
          <a:blip r:embed="rId7" cstate="print"/>
          <a:stretch>
            <a:fillRect/>
          </a:stretch>
        </p:blipFill>
        <p:spPr>
          <a:xfrm>
            <a:off x="2209800" y="4800600"/>
            <a:ext cx="990600" cy="990600"/>
          </a:xfrm>
          <a:prstGeom prst="rect">
            <a:avLst/>
          </a:prstGeom>
        </p:spPr>
      </p:pic>
      <p:pic>
        <p:nvPicPr>
          <p:cNvPr id="74" name="Picture 73" descr="red-cross-mark-hi.png"/>
          <p:cNvPicPr>
            <a:picLocks noChangeAspect="1"/>
          </p:cNvPicPr>
          <p:nvPr/>
        </p:nvPicPr>
        <p:blipFill>
          <a:blip r:embed="rId7" cstate="print"/>
          <a:stretch>
            <a:fillRect/>
          </a:stretch>
        </p:blipFill>
        <p:spPr>
          <a:xfrm>
            <a:off x="8458200" y="1676400"/>
            <a:ext cx="990600" cy="990600"/>
          </a:xfrm>
          <a:prstGeom prst="rect">
            <a:avLst/>
          </a:prstGeom>
        </p:spPr>
      </p:pic>
    </p:spTree>
    <p:extLst>
      <p:ext uri="{BB962C8B-B14F-4D97-AF65-F5344CB8AC3E}">
        <p14:creationId xmlns:p14="http://schemas.microsoft.com/office/powerpoint/2010/main" val="128590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par>
                                <p:cTn id="30" presetID="10"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par>
                                <p:cTn id="42" presetID="10" presetClass="entr" presetSubtype="0" fill="hold"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10" presetClass="entr" presetSubtype="0"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500"/>
                                        <p:tgtEl>
                                          <p:spTgt spid="6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fade">
                                      <p:cBhvr>
                                        <p:cTn id="66" dur="500"/>
                                        <p:tgtEl>
                                          <p:spTgt spid="67"/>
                                        </p:tgtEl>
                                      </p:cBhvr>
                                    </p:animEffect>
                                  </p:childTnLst>
                                </p:cTn>
                              </p:par>
                            </p:childTnLst>
                          </p:cTn>
                        </p:par>
                      </p:childTnLst>
                    </p:cTn>
                  </p:par>
                  <p:par>
                    <p:cTn id="67" fill="hold">
                      <p:stCondLst>
                        <p:cond delay="indefinite"/>
                      </p:stCondLst>
                      <p:childTnLst>
                        <p:par>
                          <p:cTn id="68" fill="hold">
                            <p:stCondLst>
                              <p:cond delay="0"/>
                            </p:stCondLst>
                            <p:childTnLst>
                              <p:par>
                                <p:cTn id="69" presetID="0" presetClass="path" presetSubtype="0" accel="50000" decel="50000" fill="hold" nodeType="clickEffect">
                                  <p:stCondLst>
                                    <p:cond delay="0"/>
                                  </p:stCondLst>
                                  <p:childTnLst>
                                    <p:animMotion origin="layout" path="M 0 0 C -0.05556 0.00995 -0.11111 0.01989 -0.13958 0.05922 C -0.16806 0.09854 -0.17656 0.18043 -0.17118 0.23618 C -0.1658 0.29193 -0.13212 0.35855 -0.10695 0.3944 C -0.08177 0.43026 -0.05087 0.44067 -0.01979 0.45108 " pathEditMode="relative" ptsTypes="aaaaA">
                                      <p:cBhvr>
                                        <p:cTn id="70" dur="2000" fill="hold"/>
                                        <p:tgtEl>
                                          <p:spTgt spid="30"/>
                                        </p:tgtEl>
                                        <p:attrNameLst>
                                          <p:attrName>ppt_x</p:attrName>
                                          <p:attrName>ppt_y</p:attrName>
                                        </p:attrNameLst>
                                      </p:cBhvr>
                                    </p:animMotion>
                                  </p:childTnLst>
                                </p:cTn>
                              </p:par>
                              <p:par>
                                <p:cTn id="71" presetID="0" presetClass="path" presetSubtype="0" accel="50000" decel="50000" fill="hold" grpId="1" nodeType="withEffect">
                                  <p:stCondLst>
                                    <p:cond delay="0"/>
                                  </p:stCondLst>
                                  <p:childTnLst>
                                    <p:animMotion origin="layout" path="M 0 0 C -0.05556 0.00995 -0.11111 0.01989 -0.13958 0.05922 C -0.16806 0.09854 -0.17656 0.18043 -0.17118 0.23618 C -0.1658 0.29193 -0.13212 0.35855 -0.10695 0.3944 C -0.08177 0.43026 -0.05087 0.44067 -0.01979 0.45108 " pathEditMode="relative" ptsTypes="aaaaA">
                                      <p:cBhvr>
                                        <p:cTn id="72" dur="2000" fill="hold"/>
                                        <p:tgtEl>
                                          <p:spTgt spid="49"/>
                                        </p:tgtEl>
                                        <p:attrNameLst>
                                          <p:attrName>ppt_x</p:attrName>
                                          <p:attrName>ppt_y</p:attrName>
                                        </p:attrNameLst>
                                      </p:cBhvr>
                                    </p:animMotion>
                                  </p:childTnLst>
                                </p:cTn>
                              </p:par>
                              <p:par>
                                <p:cTn id="73" presetID="0" presetClass="path" presetSubtype="0" accel="50000" decel="50000" fill="hold" nodeType="withEffect">
                                  <p:stCondLst>
                                    <p:cond delay="0"/>
                                  </p:stCondLst>
                                  <p:childTnLst>
                                    <p:animMotion origin="layout" path="M -2.22222E-6 2.71339E-6 L -0.00555 0.35669 " pathEditMode="relative" rAng="0" ptsTypes="AA">
                                      <p:cBhvr>
                                        <p:cTn id="74" dur="2000" fill="hold"/>
                                        <p:tgtEl>
                                          <p:spTgt spid="59"/>
                                        </p:tgtEl>
                                        <p:attrNameLst>
                                          <p:attrName>ppt_x</p:attrName>
                                          <p:attrName>ppt_y</p:attrName>
                                        </p:attrNameLst>
                                      </p:cBhvr>
                                      <p:rCtr x="-300" y="17800"/>
                                    </p:animMotion>
                                  </p:childTnLst>
                                </p:cTn>
                              </p:par>
                              <p:par>
                                <p:cTn id="75" presetID="0" presetClass="path" presetSubtype="0" accel="50000" decel="50000" fill="hold" nodeType="withEffect">
                                  <p:stCondLst>
                                    <p:cond delay="0"/>
                                  </p:stCondLst>
                                  <p:childTnLst>
                                    <p:animMotion origin="layout" path="M 1.11111E-6 -4.85774E-7 L 0.01111 0.34559 " pathEditMode="relative" rAng="0" ptsTypes="AA">
                                      <p:cBhvr>
                                        <p:cTn id="76" dur="2000" fill="hold"/>
                                        <p:tgtEl>
                                          <p:spTgt spid="58"/>
                                        </p:tgtEl>
                                        <p:attrNameLst>
                                          <p:attrName>ppt_x</p:attrName>
                                          <p:attrName>ppt_y</p:attrName>
                                        </p:attrNameLst>
                                      </p:cBhvr>
                                      <p:rCtr x="600" y="17300"/>
                                    </p:animMotion>
                                  </p:childTnLst>
                                </p:cTn>
                              </p:par>
                              <p:par>
                                <p:cTn id="77" presetID="0" presetClass="path" presetSubtype="0" accel="50000" decel="50000" fill="hold" nodeType="withEffect">
                                  <p:stCondLst>
                                    <p:cond delay="0"/>
                                  </p:stCondLst>
                                  <p:childTnLst>
                                    <p:animMotion origin="layout" path="M -4.44444E-6 8.67453E-6 L 0.03333 0.33311 " pathEditMode="relative" ptsTypes="AA">
                                      <p:cBhvr>
                                        <p:cTn id="78" dur="2000" fill="hold"/>
                                        <p:tgtEl>
                                          <p:spTgt spid="57"/>
                                        </p:tgtEl>
                                        <p:attrNameLst>
                                          <p:attrName>ppt_x</p:attrName>
                                          <p:attrName>ppt_y</p:attrName>
                                        </p:attrNameLst>
                                      </p:cBhvr>
                                    </p:animMotion>
                                  </p:childTnLst>
                                </p:cTn>
                              </p:par>
                              <p:par>
                                <p:cTn id="79" presetID="0" presetClass="path" presetSubtype="0" accel="50000" decel="50000" fill="hold" nodeType="withEffect">
                                  <p:stCondLst>
                                    <p:cond delay="0"/>
                                  </p:stCondLst>
                                  <p:childTnLst>
                                    <p:animMotion origin="layout" path="M 5.55556E-6 -7.92505E-6 L 0.04167 0.32199 " pathEditMode="relative" ptsTypes="AA">
                                      <p:cBhvr>
                                        <p:cTn id="80" dur="2000" fill="hold"/>
                                        <p:tgtEl>
                                          <p:spTgt spid="56"/>
                                        </p:tgtEl>
                                        <p:attrNameLst>
                                          <p:attrName>ppt_x</p:attrName>
                                          <p:attrName>ppt_y</p:attrName>
                                        </p:attrNameLst>
                                      </p:cBhvr>
                                    </p:animMotion>
                                  </p:childTnLst>
                                </p:cTn>
                              </p:par>
                              <p:par>
                                <p:cTn id="81" presetID="0" presetClass="path" presetSubtype="0" accel="50000" decel="50000" fill="hold" nodeType="withEffect">
                                  <p:stCondLst>
                                    <p:cond delay="0"/>
                                  </p:stCondLst>
                                  <p:childTnLst>
                                    <p:animMotion origin="layout" path="M -4.44444E-6 2.07495E-6 L 0.04167 0.3331 " pathEditMode="relative" ptsTypes="AA">
                                      <p:cBhvr>
                                        <p:cTn id="82" dur="2000" fill="hold"/>
                                        <p:tgtEl>
                                          <p:spTgt spid="55"/>
                                        </p:tgtEl>
                                        <p:attrNameLst>
                                          <p:attrName>ppt_x</p:attrName>
                                          <p:attrName>ppt_y</p:attrName>
                                        </p:attrNameLst>
                                      </p:cBhvr>
                                    </p:animMotion>
                                  </p:childTnLst>
                                </p:cTn>
                              </p:par>
                              <p:par>
                                <p:cTn id="83" presetID="0" presetClass="path" presetSubtype="0" accel="50000" decel="50000" fill="hold" nodeType="withEffect">
                                  <p:stCondLst>
                                    <p:cond delay="0"/>
                                  </p:stCondLst>
                                  <p:childTnLst>
                                    <p:animMotion origin="layout" path="M -1.38889E-6 -1.70021E-6 L 0.04167 0.322 " pathEditMode="relative" ptsTypes="AA">
                                      <p:cBhvr>
                                        <p:cTn id="84" dur="2000" fill="hold"/>
                                        <p:tgtEl>
                                          <p:spTgt spid="54"/>
                                        </p:tgtEl>
                                        <p:attrNameLst>
                                          <p:attrName>ppt_x</p:attrName>
                                          <p:attrName>ppt_y</p:attrName>
                                        </p:attrNameLst>
                                      </p:cBhvr>
                                    </p:animMotion>
                                  </p:childTnLst>
                                </p:cTn>
                              </p:par>
                              <p:par>
                                <p:cTn id="85" presetID="0" presetClass="path" presetSubtype="0" accel="50000" decel="50000" fill="hold" nodeType="withEffect">
                                  <p:stCondLst>
                                    <p:cond delay="0"/>
                                  </p:stCondLst>
                                  <p:childTnLst>
                                    <p:animMotion origin="layout" path="M -4.72222E-6 1.98705E-6 L 0.05122 0.29863 " pathEditMode="relative" rAng="0" ptsTypes="AA">
                                      <p:cBhvr>
                                        <p:cTn id="86" dur="2000" fill="hold"/>
                                        <p:tgtEl>
                                          <p:spTgt spid="53"/>
                                        </p:tgtEl>
                                        <p:attrNameLst>
                                          <p:attrName>ppt_x</p:attrName>
                                          <p:attrName>ppt_y</p:attrName>
                                        </p:attrNameLst>
                                      </p:cBhvr>
                                      <p:rCtr x="2600" y="14900"/>
                                    </p:animMotion>
                                  </p:childTnLst>
                                </p:cTn>
                              </p:par>
                              <p:par>
                                <p:cTn id="87" presetID="0" presetClass="path" presetSubtype="0" accel="50000" decel="50000" fill="hold" nodeType="withEffect">
                                  <p:stCondLst>
                                    <p:cond delay="0"/>
                                  </p:stCondLst>
                                  <p:childTnLst>
                                    <p:animMotion origin="layout" path="M -8.33333E-7 -4.24705E-6 L 0.0474 0.26718 " pathEditMode="relative" rAng="0" ptsTypes="AA">
                                      <p:cBhvr>
                                        <p:cTn id="88" dur="2000" fill="hold"/>
                                        <p:tgtEl>
                                          <p:spTgt spid="52"/>
                                        </p:tgtEl>
                                        <p:attrNameLst>
                                          <p:attrName>ppt_x</p:attrName>
                                          <p:attrName>ppt_y</p:attrName>
                                        </p:attrNameLst>
                                      </p:cBhvr>
                                      <p:rCtr x="2400" y="13300"/>
                                    </p:animMotion>
                                  </p:childTnLst>
                                </p:cTn>
                              </p:par>
                              <p:par>
                                <p:cTn id="89" presetID="10" presetClass="entr" presetSubtype="0" fill="hold" nodeType="withEffect">
                                  <p:stCondLst>
                                    <p:cond delay="0"/>
                                  </p:stCondLst>
                                  <p:childTnLst>
                                    <p:set>
                                      <p:cBhvr>
                                        <p:cTn id="90" dur="1" fill="hold">
                                          <p:stCondLst>
                                            <p:cond delay="0"/>
                                          </p:stCondLst>
                                        </p:cTn>
                                        <p:tgtEl>
                                          <p:spTgt spid="68"/>
                                        </p:tgtEl>
                                        <p:attrNameLst>
                                          <p:attrName>style.visibility</p:attrName>
                                        </p:attrNameLst>
                                      </p:cBhvr>
                                      <p:to>
                                        <p:strVal val="visible"/>
                                      </p:to>
                                    </p:set>
                                    <p:animEffect transition="in" filter="fade">
                                      <p:cBhvr>
                                        <p:cTn id="91" dur="500"/>
                                        <p:tgtEl>
                                          <p:spTgt spid="68"/>
                                        </p:tgtEl>
                                      </p:cBhvr>
                                    </p:animEffect>
                                  </p:childTnLst>
                                </p:cTn>
                              </p:par>
                              <p:par>
                                <p:cTn id="92" presetID="10" presetClass="entr" presetSubtype="0" fill="hold" nodeType="withEffect">
                                  <p:stCondLst>
                                    <p:cond delay="0"/>
                                  </p:stCondLst>
                                  <p:childTnLst>
                                    <p:set>
                                      <p:cBhvr>
                                        <p:cTn id="93" dur="1" fill="hold">
                                          <p:stCondLst>
                                            <p:cond delay="0"/>
                                          </p:stCondLst>
                                        </p:cTn>
                                        <p:tgtEl>
                                          <p:spTgt spid="69"/>
                                        </p:tgtEl>
                                        <p:attrNameLst>
                                          <p:attrName>style.visibility</p:attrName>
                                        </p:attrNameLst>
                                      </p:cBhvr>
                                      <p:to>
                                        <p:strVal val="visible"/>
                                      </p:to>
                                    </p:set>
                                    <p:animEffect transition="in" filter="fade">
                                      <p:cBhvr>
                                        <p:cTn id="94" dur="500"/>
                                        <p:tgtEl>
                                          <p:spTgt spid="69"/>
                                        </p:tgtEl>
                                      </p:cBhvr>
                                    </p:animEffect>
                                  </p:childTnLst>
                                </p:cTn>
                              </p:par>
                              <p:par>
                                <p:cTn id="95" presetID="10" presetClass="entr" presetSubtype="0" fill="hold" nodeType="with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71"/>
                                        </p:tgtEl>
                                        <p:attrNameLst>
                                          <p:attrName>style.visibility</p:attrName>
                                        </p:attrNameLst>
                                      </p:cBhvr>
                                      <p:to>
                                        <p:strVal val="visible"/>
                                      </p:to>
                                    </p:set>
                                    <p:animEffect transition="in" filter="fade">
                                      <p:cBhvr>
                                        <p:cTn id="102" dur="500"/>
                                        <p:tgtEl>
                                          <p:spTgt spid="71"/>
                                        </p:tgtEl>
                                      </p:cBhvr>
                                    </p:animEffect>
                                  </p:childTnLst>
                                </p:cTn>
                              </p:par>
                              <p:par>
                                <p:cTn id="103" presetID="10" presetClass="entr" presetSubtype="0" fill="hold" nodeType="withEffect">
                                  <p:stCondLst>
                                    <p:cond delay="0"/>
                                  </p:stCondLst>
                                  <p:childTnLst>
                                    <p:set>
                                      <p:cBhvr>
                                        <p:cTn id="104" dur="1" fill="hold">
                                          <p:stCondLst>
                                            <p:cond delay="0"/>
                                          </p:stCondLst>
                                        </p:cTn>
                                        <p:tgtEl>
                                          <p:spTgt spid="72"/>
                                        </p:tgtEl>
                                        <p:attrNameLst>
                                          <p:attrName>style.visibility</p:attrName>
                                        </p:attrNameLst>
                                      </p:cBhvr>
                                      <p:to>
                                        <p:strVal val="visible"/>
                                      </p:to>
                                    </p:set>
                                    <p:animEffect transition="in" filter="fade">
                                      <p:cBhvr>
                                        <p:cTn id="105" dur="500"/>
                                        <p:tgtEl>
                                          <p:spTgt spid="7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74"/>
                                        </p:tgtEl>
                                        <p:attrNameLst>
                                          <p:attrName>style.visibility</p:attrName>
                                        </p:attrNameLst>
                                      </p:cBhvr>
                                      <p:to>
                                        <p:strVal val="visible"/>
                                      </p:to>
                                    </p:set>
                                    <p:animEffect transition="in" filter="fade">
                                      <p:cBhvr>
                                        <p:cTn id="110" dur="500"/>
                                        <p:tgtEl>
                                          <p:spTgt spid="74"/>
                                        </p:tgtEl>
                                      </p:cBhvr>
                                    </p:animEffect>
                                  </p:childTnLst>
                                </p:cTn>
                              </p:par>
                              <p:par>
                                <p:cTn id="111" presetID="10" presetClass="entr" presetSubtype="0" fill="hold"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fade">
                                      <p:cBhvr>
                                        <p:cTn id="11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49" grpId="1"/>
      <p:bldP spid="50" grpId="0"/>
      <p:bldP spid="51" grpId="0"/>
      <p:bldP spid="62" grpId="0"/>
      <p:bldP spid="63" grpId="0"/>
      <p:bldP spid="6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Operations for directories and files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36</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Symlinks</a:t>
            </a:r>
            <a:r>
              <a:rPr lang="fr-FR" sz="3200" b="1" dirty="0">
                <a:effectLst>
                  <a:outerShdw blurRad="38100" dist="38100" dir="2700000" algn="tl">
                    <a:srgbClr val="C0C0C0"/>
                  </a:outerShdw>
                </a:effectLst>
              </a:rPr>
              <a:t> and hard links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30" name="Picture 29" descr="30357.png"/>
          <p:cNvPicPr>
            <a:picLocks noChangeAspect="1"/>
          </p:cNvPicPr>
          <p:nvPr/>
        </p:nvPicPr>
        <p:blipFill>
          <a:blip r:embed="rId3"/>
          <a:stretch>
            <a:fillRect/>
          </a:stretch>
        </p:blipFill>
        <p:spPr>
          <a:xfrm>
            <a:off x="7162801" y="2667002"/>
            <a:ext cx="1625397" cy="1625397"/>
          </a:xfrm>
          <a:prstGeom prst="rect">
            <a:avLst/>
          </a:prstGeom>
        </p:spPr>
      </p:pic>
      <p:pic>
        <p:nvPicPr>
          <p:cNvPr id="47" name="Picture 46" descr="maillon.png"/>
          <p:cNvPicPr>
            <a:picLocks noChangeAspect="1"/>
          </p:cNvPicPr>
          <p:nvPr/>
        </p:nvPicPr>
        <p:blipFill>
          <a:blip r:embed="rId4" cstate="print"/>
          <a:stretch>
            <a:fillRect/>
          </a:stretch>
        </p:blipFill>
        <p:spPr>
          <a:xfrm rot="3600000">
            <a:off x="3684049" y="1604239"/>
            <a:ext cx="605510" cy="762625"/>
          </a:xfrm>
          <a:prstGeom prst="rect">
            <a:avLst/>
          </a:prstGeom>
        </p:spPr>
      </p:pic>
      <p:sp>
        <p:nvSpPr>
          <p:cNvPr id="48" name="TextBox 47"/>
          <p:cNvSpPr txBox="1"/>
          <p:nvPr/>
        </p:nvSpPr>
        <p:spPr>
          <a:xfrm>
            <a:off x="6934200" y="4267202"/>
            <a:ext cx="2286000" cy="584775"/>
          </a:xfrm>
          <a:prstGeom prst="rect">
            <a:avLst/>
          </a:prstGeom>
          <a:noFill/>
        </p:spPr>
        <p:txBody>
          <a:bodyPr wrap="square" rtlCol="0">
            <a:spAutoFit/>
          </a:bodyPr>
          <a:lstStyle/>
          <a:p>
            <a:r>
              <a:rPr lang="en-GB" sz="3200" dirty="0"/>
              <a:t>/blah/file</a:t>
            </a:r>
          </a:p>
        </p:txBody>
      </p:sp>
      <p:sp>
        <p:nvSpPr>
          <p:cNvPr id="49" name="TextBox 48"/>
          <p:cNvSpPr txBox="1"/>
          <p:nvPr/>
        </p:nvSpPr>
        <p:spPr>
          <a:xfrm>
            <a:off x="7467600" y="3657601"/>
            <a:ext cx="1066800" cy="646331"/>
          </a:xfrm>
          <a:prstGeom prst="rect">
            <a:avLst/>
          </a:prstGeom>
          <a:noFill/>
        </p:spPr>
        <p:txBody>
          <a:bodyPr wrap="square" rtlCol="0">
            <a:spAutoFit/>
          </a:bodyPr>
          <a:lstStyle/>
          <a:p>
            <a:pPr algn="ctr"/>
            <a:r>
              <a:rPr lang="en-GB" sz="3600" dirty="0"/>
              <a:t>251</a:t>
            </a:r>
          </a:p>
        </p:txBody>
      </p:sp>
      <p:sp>
        <p:nvSpPr>
          <p:cNvPr id="51" name="TextBox 50"/>
          <p:cNvSpPr txBox="1"/>
          <p:nvPr/>
        </p:nvSpPr>
        <p:spPr>
          <a:xfrm>
            <a:off x="1905000" y="1752602"/>
            <a:ext cx="3200400" cy="646331"/>
          </a:xfrm>
          <a:prstGeom prst="rect">
            <a:avLst/>
          </a:prstGeom>
          <a:noFill/>
        </p:spPr>
        <p:txBody>
          <a:bodyPr wrap="square" rtlCol="0">
            <a:spAutoFit/>
          </a:bodyPr>
          <a:lstStyle/>
          <a:p>
            <a:r>
              <a:rPr lang="en-GB" sz="3600" dirty="0"/>
              <a:t>Hard link</a:t>
            </a:r>
          </a:p>
        </p:txBody>
      </p:sp>
      <p:pic>
        <p:nvPicPr>
          <p:cNvPr id="52" name="Picture 51" descr="maillon.png"/>
          <p:cNvPicPr>
            <a:picLocks noChangeAspect="1"/>
          </p:cNvPicPr>
          <p:nvPr/>
        </p:nvPicPr>
        <p:blipFill>
          <a:blip r:embed="rId4" cstate="print"/>
          <a:stretch>
            <a:fillRect/>
          </a:stretch>
        </p:blipFill>
        <p:spPr>
          <a:xfrm rot="5400000">
            <a:off x="4141248" y="1366941"/>
            <a:ext cx="605510" cy="762625"/>
          </a:xfrm>
          <a:prstGeom prst="rect">
            <a:avLst/>
          </a:prstGeom>
        </p:spPr>
      </p:pic>
      <p:pic>
        <p:nvPicPr>
          <p:cNvPr id="53" name="Picture 52" descr="maillon.png"/>
          <p:cNvPicPr>
            <a:picLocks noChangeAspect="1"/>
          </p:cNvPicPr>
          <p:nvPr/>
        </p:nvPicPr>
        <p:blipFill>
          <a:blip r:embed="rId4" cstate="print"/>
          <a:stretch>
            <a:fillRect/>
          </a:stretch>
        </p:blipFill>
        <p:spPr>
          <a:xfrm rot="5905820">
            <a:off x="4767023" y="1955275"/>
            <a:ext cx="605510" cy="762625"/>
          </a:xfrm>
          <a:prstGeom prst="rect">
            <a:avLst/>
          </a:prstGeom>
        </p:spPr>
      </p:pic>
      <p:pic>
        <p:nvPicPr>
          <p:cNvPr id="54" name="Picture 53" descr="maillon.png"/>
          <p:cNvPicPr>
            <a:picLocks noChangeAspect="1"/>
          </p:cNvPicPr>
          <p:nvPr/>
        </p:nvPicPr>
        <p:blipFill>
          <a:blip r:embed="rId4" cstate="print"/>
          <a:stretch>
            <a:fillRect/>
          </a:stretch>
        </p:blipFill>
        <p:spPr>
          <a:xfrm rot="6285556">
            <a:off x="5248505" y="2142197"/>
            <a:ext cx="605510" cy="762625"/>
          </a:xfrm>
          <a:prstGeom prst="rect">
            <a:avLst/>
          </a:prstGeom>
        </p:spPr>
      </p:pic>
      <p:pic>
        <p:nvPicPr>
          <p:cNvPr id="55" name="Picture 54" descr="maillon.png"/>
          <p:cNvPicPr>
            <a:picLocks noChangeAspect="1"/>
          </p:cNvPicPr>
          <p:nvPr/>
        </p:nvPicPr>
        <p:blipFill>
          <a:blip r:embed="rId4" cstate="print"/>
          <a:stretch>
            <a:fillRect/>
          </a:stretch>
        </p:blipFill>
        <p:spPr>
          <a:xfrm rot="6959871">
            <a:off x="5659082" y="2420153"/>
            <a:ext cx="605510" cy="762625"/>
          </a:xfrm>
          <a:prstGeom prst="rect">
            <a:avLst/>
          </a:prstGeom>
        </p:spPr>
      </p:pic>
      <p:pic>
        <p:nvPicPr>
          <p:cNvPr id="56" name="Picture 55" descr="maillon.png"/>
          <p:cNvPicPr>
            <a:picLocks noChangeAspect="1"/>
          </p:cNvPicPr>
          <p:nvPr/>
        </p:nvPicPr>
        <p:blipFill>
          <a:blip r:embed="rId4" cstate="print"/>
          <a:stretch>
            <a:fillRect/>
          </a:stretch>
        </p:blipFill>
        <p:spPr>
          <a:xfrm rot="6959871">
            <a:off x="6116281" y="2724951"/>
            <a:ext cx="605510" cy="762625"/>
          </a:xfrm>
          <a:prstGeom prst="rect">
            <a:avLst/>
          </a:prstGeom>
        </p:spPr>
      </p:pic>
      <p:pic>
        <p:nvPicPr>
          <p:cNvPr id="57" name="Picture 56" descr="maillon.png"/>
          <p:cNvPicPr>
            <a:picLocks noChangeAspect="1"/>
          </p:cNvPicPr>
          <p:nvPr/>
        </p:nvPicPr>
        <p:blipFill>
          <a:blip r:embed="rId4" cstate="print"/>
          <a:stretch>
            <a:fillRect/>
          </a:stretch>
        </p:blipFill>
        <p:spPr>
          <a:xfrm rot="6959871">
            <a:off x="6497282" y="3029751"/>
            <a:ext cx="605510" cy="762625"/>
          </a:xfrm>
          <a:prstGeom prst="rect">
            <a:avLst/>
          </a:prstGeom>
        </p:spPr>
      </p:pic>
      <p:pic>
        <p:nvPicPr>
          <p:cNvPr id="59" name="Picture 58" descr="maillon.png"/>
          <p:cNvPicPr>
            <a:picLocks noChangeAspect="1"/>
          </p:cNvPicPr>
          <p:nvPr/>
        </p:nvPicPr>
        <p:blipFill>
          <a:blip r:embed="rId4" cstate="print"/>
          <a:stretch>
            <a:fillRect/>
          </a:stretch>
        </p:blipFill>
        <p:spPr>
          <a:xfrm rot="6074315">
            <a:off x="6835851" y="3190356"/>
            <a:ext cx="605510" cy="762625"/>
          </a:xfrm>
          <a:prstGeom prst="rect">
            <a:avLst/>
          </a:prstGeom>
        </p:spPr>
      </p:pic>
      <p:sp>
        <p:nvSpPr>
          <p:cNvPr id="63" name="TextBox 62"/>
          <p:cNvSpPr txBox="1"/>
          <p:nvPr/>
        </p:nvSpPr>
        <p:spPr>
          <a:xfrm>
            <a:off x="1981200" y="2209802"/>
            <a:ext cx="1752600" cy="461665"/>
          </a:xfrm>
          <a:prstGeom prst="rect">
            <a:avLst/>
          </a:prstGeom>
          <a:noFill/>
        </p:spPr>
        <p:txBody>
          <a:bodyPr wrap="square" rtlCol="0">
            <a:spAutoFit/>
          </a:bodyPr>
          <a:lstStyle/>
          <a:p>
            <a:pPr algn="ctr"/>
            <a:r>
              <a:rPr lang="en-GB" sz="2400" i="1" dirty="0"/>
              <a:t>251</a:t>
            </a:r>
          </a:p>
        </p:txBody>
      </p:sp>
      <p:pic>
        <p:nvPicPr>
          <p:cNvPr id="68" name="Picture 67" descr="maillon.png"/>
          <p:cNvPicPr>
            <a:picLocks noChangeAspect="1"/>
          </p:cNvPicPr>
          <p:nvPr/>
        </p:nvPicPr>
        <p:blipFill>
          <a:blip r:embed="rId4" cstate="print"/>
          <a:stretch>
            <a:fillRect/>
          </a:stretch>
        </p:blipFill>
        <p:spPr>
          <a:xfrm rot="9900000">
            <a:off x="4431774" y="1665566"/>
            <a:ext cx="605510" cy="762625"/>
          </a:xfrm>
          <a:prstGeom prst="rect">
            <a:avLst/>
          </a:prstGeom>
        </p:spPr>
      </p:pic>
      <p:pic>
        <p:nvPicPr>
          <p:cNvPr id="36" name="Picture 35" descr="30357.png"/>
          <p:cNvPicPr>
            <a:picLocks noChangeAspect="1"/>
          </p:cNvPicPr>
          <p:nvPr/>
        </p:nvPicPr>
        <p:blipFill>
          <a:blip r:embed="rId3"/>
          <a:stretch>
            <a:fillRect/>
          </a:stretch>
        </p:blipFill>
        <p:spPr>
          <a:xfrm>
            <a:off x="4114801" y="3962401"/>
            <a:ext cx="1625397" cy="1625397"/>
          </a:xfrm>
          <a:prstGeom prst="rect">
            <a:avLst/>
          </a:prstGeom>
        </p:spPr>
      </p:pic>
      <p:cxnSp>
        <p:nvCxnSpPr>
          <p:cNvPr id="38" name="Straight Connector 37"/>
          <p:cNvCxnSpPr/>
          <p:nvPr/>
        </p:nvCxnSpPr>
        <p:spPr>
          <a:xfrm>
            <a:off x="7543800" y="3276600"/>
            <a:ext cx="228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772400" y="3429000"/>
            <a:ext cx="228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848600" y="3276601"/>
            <a:ext cx="381000" cy="2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543800" y="3429001"/>
            <a:ext cx="152400" cy="1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077200" y="3429000"/>
            <a:ext cx="228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620000" y="3578754"/>
            <a:ext cx="381000" cy="2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077200" y="3581401"/>
            <a:ext cx="152400" cy="1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495800" y="4572001"/>
            <a:ext cx="381000" cy="2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953000" y="4574648"/>
            <a:ext cx="152400" cy="1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181600" y="4572001"/>
            <a:ext cx="152400" cy="1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648200" y="4724401"/>
            <a:ext cx="381000" cy="2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953000" y="4876801"/>
            <a:ext cx="381000" cy="2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105400" y="4724401"/>
            <a:ext cx="152400" cy="1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4495800" y="4876801"/>
            <a:ext cx="152400" cy="1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724400" y="4876801"/>
            <a:ext cx="152400" cy="1059"/>
          </a:xfrm>
          <a:prstGeom prst="line">
            <a:avLst/>
          </a:prstGeom>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4572000" y="5511226"/>
            <a:ext cx="838200" cy="584775"/>
          </a:xfrm>
          <a:prstGeom prst="rect">
            <a:avLst/>
          </a:prstGeom>
          <a:noFill/>
        </p:spPr>
        <p:txBody>
          <a:bodyPr wrap="square" rtlCol="0">
            <a:spAutoFit/>
          </a:bodyPr>
          <a:lstStyle/>
          <a:p>
            <a:r>
              <a:rPr lang="en-GB" sz="3200" dirty="0"/>
              <a:t>file</a:t>
            </a:r>
          </a:p>
        </p:txBody>
      </p:sp>
      <p:sp>
        <p:nvSpPr>
          <p:cNvPr id="86" name="TextBox 85"/>
          <p:cNvSpPr txBox="1"/>
          <p:nvPr/>
        </p:nvSpPr>
        <p:spPr>
          <a:xfrm>
            <a:off x="4419600" y="4953001"/>
            <a:ext cx="1066800" cy="646331"/>
          </a:xfrm>
          <a:prstGeom prst="rect">
            <a:avLst/>
          </a:prstGeom>
          <a:noFill/>
        </p:spPr>
        <p:txBody>
          <a:bodyPr wrap="square" rtlCol="0">
            <a:spAutoFit/>
          </a:bodyPr>
          <a:lstStyle/>
          <a:p>
            <a:pPr algn="ctr"/>
            <a:r>
              <a:rPr lang="en-GB" sz="3600" dirty="0"/>
              <a:t>322</a:t>
            </a:r>
          </a:p>
        </p:txBody>
      </p:sp>
      <p:pic>
        <p:nvPicPr>
          <p:cNvPr id="64" name="Picture 63" descr="folder-icon-512x512.png"/>
          <p:cNvPicPr>
            <a:picLocks noChangeAspect="1"/>
          </p:cNvPicPr>
          <p:nvPr/>
        </p:nvPicPr>
        <p:blipFill>
          <a:blip r:embed="rId5" cstate="print"/>
          <a:stretch>
            <a:fillRect/>
          </a:stretch>
        </p:blipFill>
        <p:spPr>
          <a:xfrm>
            <a:off x="8229600" y="2286000"/>
            <a:ext cx="1188720" cy="1188720"/>
          </a:xfrm>
          <a:prstGeom prst="rect">
            <a:avLst/>
          </a:prstGeom>
        </p:spPr>
      </p:pic>
      <p:sp>
        <p:nvSpPr>
          <p:cNvPr id="65" name="TextBox 64"/>
          <p:cNvSpPr txBox="1"/>
          <p:nvPr/>
        </p:nvSpPr>
        <p:spPr>
          <a:xfrm>
            <a:off x="8305800" y="2630270"/>
            <a:ext cx="1295400" cy="646331"/>
          </a:xfrm>
          <a:prstGeom prst="rect">
            <a:avLst/>
          </a:prstGeom>
          <a:noFill/>
        </p:spPr>
        <p:txBody>
          <a:bodyPr wrap="square" rtlCol="0">
            <a:spAutoFit/>
          </a:bodyPr>
          <a:lstStyle/>
          <a:p>
            <a:r>
              <a:rPr lang="en-GB" sz="3600" dirty="0"/>
              <a:t>blah</a:t>
            </a:r>
          </a:p>
        </p:txBody>
      </p:sp>
      <p:sp>
        <p:nvSpPr>
          <p:cNvPr id="87" name="TextBox 86"/>
          <p:cNvSpPr txBox="1"/>
          <p:nvPr/>
        </p:nvSpPr>
        <p:spPr>
          <a:xfrm>
            <a:off x="1447800" y="5181600"/>
            <a:ext cx="9372600" cy="738664"/>
          </a:xfrm>
          <a:prstGeom prst="rect">
            <a:avLst/>
          </a:prstGeom>
          <a:noFill/>
        </p:spPr>
        <p:txBody>
          <a:bodyPr wrap="square" rtlCol="0">
            <a:spAutoFit/>
          </a:bodyPr>
          <a:lstStyle/>
          <a:p>
            <a:r>
              <a:rPr lang="en-GB" sz="2100" dirty="0"/>
              <a:t>You </a:t>
            </a:r>
            <a:r>
              <a:rPr lang="en-GB" sz="2100" dirty="0">
                <a:solidFill>
                  <a:srgbClr val="FF0000"/>
                </a:solidFill>
              </a:rPr>
              <a:t>can’t really delete a file that’s got hard link(s)</a:t>
            </a:r>
            <a:r>
              <a:rPr lang="en-GB" sz="2100" dirty="0"/>
              <a:t>. There is no ‘original’ file: all hard links are equally strong hooks on the file. Delete all hard links to really delete the file</a:t>
            </a:r>
          </a:p>
        </p:txBody>
      </p:sp>
    </p:spTree>
    <p:extLst>
      <p:ext uri="{BB962C8B-B14F-4D97-AF65-F5344CB8AC3E}">
        <p14:creationId xmlns:p14="http://schemas.microsoft.com/office/powerpoint/2010/main" val="368018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325 -0.17765 " pathEditMode="relative" ptsTypes="AA">
                                      <p:cBhvr>
                                        <p:cTn id="6" dur="1000" fill="hold"/>
                                        <p:tgtEl>
                                          <p:spTgt spid="36"/>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325 -0.17765 " pathEditMode="relative" ptsTypes="AA">
                                      <p:cBhvr>
                                        <p:cTn id="8" dur="1000" fill="hold"/>
                                        <p:tgtEl>
                                          <p:spTgt spid="60"/>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325 -0.17765 " pathEditMode="relative" ptsTypes="AA">
                                      <p:cBhvr>
                                        <p:cTn id="10" dur="1000" fill="hold"/>
                                        <p:tgtEl>
                                          <p:spTgt spid="78"/>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325 -0.17765 " pathEditMode="relative" ptsTypes="AA">
                                      <p:cBhvr>
                                        <p:cTn id="12" dur="1000" fill="hold"/>
                                        <p:tgtEl>
                                          <p:spTgt spid="79"/>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0 0 L 0.325 -0.17765 " pathEditMode="relative" ptsTypes="AA">
                                      <p:cBhvr>
                                        <p:cTn id="14" dur="1000" fill="hold"/>
                                        <p:tgtEl>
                                          <p:spTgt spid="80"/>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 L 0.325 -0.17765 " pathEditMode="relative" ptsTypes="AA">
                                      <p:cBhvr>
                                        <p:cTn id="16" dur="1000" fill="hold"/>
                                        <p:tgtEl>
                                          <p:spTgt spid="81"/>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 0 L 0.325 -0.17765 " pathEditMode="relative" ptsTypes="AA">
                                      <p:cBhvr>
                                        <p:cTn id="18" dur="1000" fill="hold"/>
                                        <p:tgtEl>
                                          <p:spTgt spid="82"/>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 0 L 0.325 -0.17765 " pathEditMode="relative" ptsTypes="AA">
                                      <p:cBhvr>
                                        <p:cTn id="20" dur="1000" fill="hold"/>
                                        <p:tgtEl>
                                          <p:spTgt spid="83"/>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 L 0.325 -0.17765 " pathEditMode="relative" ptsTypes="AA">
                                      <p:cBhvr>
                                        <p:cTn id="22" dur="1000" fill="hold"/>
                                        <p:tgtEl>
                                          <p:spTgt spid="84"/>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 L 0.325 -0.17765 " pathEditMode="relative" ptsTypes="AA">
                                      <p:cBhvr>
                                        <p:cTn id="24" dur="1000" fill="hold"/>
                                        <p:tgtEl>
                                          <p:spTgt spid="85"/>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 L 0.325 -0.17765 " pathEditMode="relative" ptsTypes="AA">
                                      <p:cBhvr>
                                        <p:cTn id="26" dur="1000" fill="hold"/>
                                        <p:tgtEl>
                                          <p:spTgt spid="86"/>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0 0 L -0.09166 -0.25538 " pathEditMode="relative" ptsTypes="AA">
                                      <p:cBhvr>
                                        <p:cTn id="30" dur="1000" fill="hold"/>
                                        <p:tgtEl>
                                          <p:spTgt spid="30"/>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 L -0.09166 -0.25538 " pathEditMode="relative" ptsTypes="AA">
                                      <p:cBhvr>
                                        <p:cTn id="32" dur="1000" fill="hold"/>
                                        <p:tgtEl>
                                          <p:spTgt spid="49"/>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 0 L -0.09166 -0.25538 " pathEditMode="relative" ptsTypes="AA">
                                      <p:cBhvr>
                                        <p:cTn id="34" dur="1000" fill="hold"/>
                                        <p:tgtEl>
                                          <p:spTgt spid="38"/>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 0 L -0.09166 -0.25538 " pathEditMode="relative" ptsTypes="AA">
                                      <p:cBhvr>
                                        <p:cTn id="36" dur="1000" fill="hold"/>
                                        <p:tgtEl>
                                          <p:spTgt spid="39"/>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 0 L -0.09166 -0.25538 " pathEditMode="relative" ptsTypes="AA">
                                      <p:cBhvr>
                                        <p:cTn id="38" dur="1000" fill="hold"/>
                                        <p:tgtEl>
                                          <p:spTgt spid="40"/>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 0 L -0.09166 -0.25538 " pathEditMode="relative" ptsTypes="AA">
                                      <p:cBhvr>
                                        <p:cTn id="40" dur="1000" fill="hold"/>
                                        <p:tgtEl>
                                          <p:spTgt spid="42"/>
                                        </p:tgtEl>
                                        <p:attrNameLst>
                                          <p:attrName>ppt_x</p:attrName>
                                          <p:attrName>ppt_y</p:attrName>
                                        </p:attrNameLst>
                                      </p:cBhvr>
                                    </p:animMotion>
                                  </p:childTnLst>
                                </p:cTn>
                              </p:par>
                              <p:par>
                                <p:cTn id="41" presetID="0" presetClass="path" presetSubtype="0" accel="50000" decel="50000" fill="hold" nodeType="withEffect">
                                  <p:stCondLst>
                                    <p:cond delay="0"/>
                                  </p:stCondLst>
                                  <p:childTnLst>
                                    <p:animMotion origin="layout" path="M 0 0 L -0.09166 -0.25538 " pathEditMode="relative" ptsTypes="AA">
                                      <p:cBhvr>
                                        <p:cTn id="42" dur="1000" fill="hold"/>
                                        <p:tgtEl>
                                          <p:spTgt spid="44"/>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0 0 L -0.09166 -0.25538 " pathEditMode="relative" ptsTypes="AA">
                                      <p:cBhvr>
                                        <p:cTn id="44" dur="1000" fill="hold"/>
                                        <p:tgtEl>
                                          <p:spTgt spid="45"/>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 0 L -0.09166 -0.25538 " pathEditMode="relative" ptsTypes="AA">
                                      <p:cBhvr>
                                        <p:cTn id="46" dur="1000" fill="hold"/>
                                        <p:tgtEl>
                                          <p:spTgt spid="46"/>
                                        </p:tgtEl>
                                        <p:attrNameLst>
                                          <p:attrName>ppt_x</p:attrName>
                                          <p:attrName>ppt_y</p:attrName>
                                        </p:attrNameLst>
                                      </p:cBhvr>
                                    </p:animMotion>
                                  </p:childTnLst>
                                </p:cTn>
                              </p:par>
                              <p:par>
                                <p:cTn id="47" presetID="0" presetClass="path" presetSubtype="0" accel="50000" decel="50000" fill="hold" grpId="0" nodeType="withEffect">
                                  <p:stCondLst>
                                    <p:cond delay="0"/>
                                  </p:stCondLst>
                                  <p:childTnLst>
                                    <p:animMotion origin="layout" path="M 0 0 L -0.09166 -0.25538 " pathEditMode="relative" ptsTypes="AA">
                                      <p:cBhvr>
                                        <p:cTn id="48" dur="1000" fill="hold"/>
                                        <p:tgtEl>
                                          <p:spTgt spid="48"/>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4.44444E-6 2.07495E-6 L -0.075 -0.26648 " pathEditMode="relative" ptsTypes="AA">
                                      <p:cBhvr>
                                        <p:cTn id="50" dur="1000" fill="hold"/>
                                        <p:tgtEl>
                                          <p:spTgt spid="59"/>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2.77778E-7 2.07032E-6 L -0.08333 -0.25538 " pathEditMode="relative" ptsTypes="AA">
                                      <p:cBhvr>
                                        <p:cTn id="52" dur="1000" fill="hold"/>
                                        <p:tgtEl>
                                          <p:spTgt spid="57"/>
                                        </p:tgtEl>
                                        <p:attrNameLst>
                                          <p:attrName>ppt_x</p:attrName>
                                          <p:attrName>ppt_y</p:attrName>
                                        </p:attrNameLst>
                                      </p:cBhvr>
                                    </p:animMotion>
                                  </p:childTnLst>
                                </p:cTn>
                              </p:par>
                              <p:par>
                                <p:cTn id="53" presetID="0" presetClass="path" presetSubtype="0" accel="50000" decel="50000" fill="hold" nodeType="withEffect">
                                  <p:stCondLst>
                                    <p:cond delay="0"/>
                                  </p:stCondLst>
                                  <p:childTnLst>
                                    <p:animMotion origin="layout" path="M 6.38889E-6 8.87115E-6 L -0.09166 -0.21096 " pathEditMode="relative" ptsTypes="AA">
                                      <p:cBhvr>
                                        <p:cTn id="54" dur="1000" fill="hold"/>
                                        <p:tgtEl>
                                          <p:spTgt spid="56"/>
                                        </p:tgtEl>
                                        <p:attrNameLst>
                                          <p:attrName>ppt_x</p:attrName>
                                          <p:attrName>ppt_y</p:attrName>
                                        </p:attrNameLst>
                                      </p:cBhvr>
                                    </p:animMotion>
                                  </p:childTnLst>
                                </p:cTn>
                              </p:par>
                              <p:par>
                                <p:cTn id="55" presetID="10" presetClass="exit" presetSubtype="0" fill="hold" nodeType="withEffect">
                                  <p:stCondLst>
                                    <p:cond delay="0"/>
                                  </p:stCondLst>
                                  <p:childTnLst>
                                    <p:animEffect transition="out" filter="fade">
                                      <p:cBhvr>
                                        <p:cTn id="56" dur="1000"/>
                                        <p:tgtEl>
                                          <p:spTgt spid="68"/>
                                        </p:tgtEl>
                                      </p:cBhvr>
                                    </p:animEffect>
                                    <p:set>
                                      <p:cBhvr>
                                        <p:cTn id="57" dur="1" fill="hold">
                                          <p:stCondLst>
                                            <p:cond delay="999"/>
                                          </p:stCondLst>
                                        </p:cTn>
                                        <p:tgtEl>
                                          <p:spTgt spid="68"/>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1000"/>
                                        <p:tgtEl>
                                          <p:spTgt spid="53"/>
                                        </p:tgtEl>
                                      </p:cBhvr>
                                    </p:animEffect>
                                    <p:set>
                                      <p:cBhvr>
                                        <p:cTn id="60" dur="1" fill="hold">
                                          <p:stCondLst>
                                            <p:cond delay="999"/>
                                          </p:stCondLst>
                                        </p:cTn>
                                        <p:tgtEl>
                                          <p:spTgt spid="53"/>
                                        </p:tgtEl>
                                        <p:attrNameLst>
                                          <p:attrName>style.visibility</p:attrName>
                                        </p:attrNameLst>
                                      </p:cBhvr>
                                      <p:to>
                                        <p:strVal val="hidden"/>
                                      </p:to>
                                    </p:set>
                                  </p:childTnLst>
                                </p:cTn>
                              </p:par>
                              <p:par>
                                <p:cTn id="61" presetID="0" presetClass="path" presetSubtype="0" accel="50000" decel="50000" fill="hold" nodeType="withEffect">
                                  <p:stCondLst>
                                    <p:cond delay="0"/>
                                  </p:stCondLst>
                                  <p:childTnLst>
                                    <p:animMotion origin="layout" path="M -1.38889E-6 1.18205E-6 L -0.05712 -0.1344 " pathEditMode="relative" rAng="0" ptsTypes="AA">
                                      <p:cBhvr>
                                        <p:cTn id="62" dur="1000" fill="hold"/>
                                        <p:tgtEl>
                                          <p:spTgt spid="54"/>
                                        </p:tgtEl>
                                        <p:attrNameLst>
                                          <p:attrName>ppt_x</p:attrName>
                                          <p:attrName>ppt_y</p:attrName>
                                        </p:attrNameLst>
                                      </p:cBhvr>
                                      <p:rCtr x="-2900" y="-6700"/>
                                    </p:animMotion>
                                  </p:childTnLst>
                                </p:cTn>
                              </p:par>
                              <p:par>
                                <p:cTn id="63" presetID="10" presetClass="exit" presetSubtype="0" fill="hold" nodeType="withEffect">
                                  <p:stCondLst>
                                    <p:cond delay="0"/>
                                  </p:stCondLst>
                                  <p:childTnLst>
                                    <p:animEffect transition="out" filter="fade">
                                      <p:cBhvr>
                                        <p:cTn id="64" dur="1000"/>
                                        <p:tgtEl>
                                          <p:spTgt spid="55"/>
                                        </p:tgtEl>
                                      </p:cBhvr>
                                    </p:animEffect>
                                    <p:set>
                                      <p:cBhvr>
                                        <p:cTn id="65" dur="1" fill="hold">
                                          <p:stCondLst>
                                            <p:cond delay="999"/>
                                          </p:stCondLst>
                                        </p:cTn>
                                        <p:tgtEl>
                                          <p:spTgt spid="55"/>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85" grpId="0"/>
      <p:bldP spid="86" grpId="0"/>
      <p:bldP spid="8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Operations for directories and files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5</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Creating</a:t>
            </a:r>
            <a:r>
              <a:rPr lang="fr-FR" sz="3200" b="1" dirty="0">
                <a:effectLst>
                  <a:outerShdw blurRad="38100" dist="38100" dir="2700000" algn="tl">
                    <a:srgbClr val="C0C0C0"/>
                  </a:outerShdw>
                </a:effectLst>
              </a:rPr>
              <a:t> and </a:t>
            </a:r>
            <a:r>
              <a:rPr lang="fr-FR" sz="3200" b="1" dirty="0" err="1">
                <a:effectLst>
                  <a:outerShdw blurRad="38100" dist="38100" dir="2700000" algn="tl">
                    <a:srgbClr val="C0C0C0"/>
                  </a:outerShdw>
                </a:effectLst>
              </a:rPr>
              <a:t>removing</a:t>
            </a:r>
            <a:r>
              <a:rPr lang="fr-FR" sz="3200" b="1" dirty="0">
                <a:effectLst>
                  <a:outerShdw blurRad="38100" dist="38100" dir="2700000" algn="tl">
                    <a:srgbClr val="C0C0C0"/>
                  </a:outerShdw>
                </a:effectLst>
              </a:rPr>
              <a:t> directories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1524000" y="1295400"/>
            <a:ext cx="9144000" cy="707886"/>
          </a:xfrm>
          <a:prstGeom prst="rect">
            <a:avLst/>
          </a:prstGeom>
          <a:noFill/>
        </p:spPr>
        <p:txBody>
          <a:bodyPr wrap="square" rtlCol="0">
            <a:spAutoFit/>
          </a:bodyPr>
          <a:lstStyle/>
          <a:p>
            <a:pPr algn="ctr"/>
            <a:r>
              <a:rPr lang="en-GB" sz="4000" b="1" i="1" dirty="0" err="1"/>
              <a:t>rmdir</a:t>
            </a:r>
            <a:r>
              <a:rPr lang="en-GB" sz="4000" b="1" dirty="0"/>
              <a:t> to remove </a:t>
            </a:r>
            <a:r>
              <a:rPr lang="en-GB" sz="4000" b="1" dirty="0">
                <a:solidFill>
                  <a:srgbClr val="FF0000"/>
                </a:solidFill>
              </a:rPr>
              <a:t>empty</a:t>
            </a:r>
            <a:r>
              <a:rPr lang="en-GB" sz="4000" b="1" dirty="0"/>
              <a:t> directories</a:t>
            </a:r>
          </a:p>
        </p:txBody>
      </p:sp>
      <p:sp>
        <p:nvSpPr>
          <p:cNvPr id="16" name="TextBox 15"/>
          <p:cNvSpPr txBox="1"/>
          <p:nvPr/>
        </p:nvSpPr>
        <p:spPr>
          <a:xfrm>
            <a:off x="1524000" y="2250281"/>
            <a:ext cx="9372600" cy="1308050"/>
          </a:xfrm>
          <a:prstGeom prst="rect">
            <a:avLst/>
          </a:prstGeom>
          <a:noFill/>
        </p:spPr>
        <p:txBody>
          <a:bodyPr wrap="square" rtlCol="0">
            <a:spAutoFit/>
          </a:bodyPr>
          <a:lstStyle/>
          <a:p>
            <a:r>
              <a:rPr lang="en-GB" sz="3900" dirty="0">
                <a:solidFill>
                  <a:srgbClr val="00B0F0"/>
                </a:solidFill>
              </a:rPr>
              <a:t>Relative</a:t>
            </a:r>
            <a:r>
              <a:rPr lang="en-GB" sz="3900" dirty="0"/>
              <a:t> mode:		</a:t>
            </a:r>
            <a:r>
              <a:rPr lang="en-GB" sz="3900" dirty="0" err="1"/>
              <a:t>rmdir</a:t>
            </a:r>
            <a:r>
              <a:rPr lang="en-GB" sz="3900" dirty="0"/>
              <a:t> CSCI330</a:t>
            </a:r>
          </a:p>
          <a:p>
            <a:r>
              <a:rPr lang="en-GB" sz="3900" dirty="0">
                <a:solidFill>
                  <a:srgbClr val="00B050"/>
                </a:solidFill>
              </a:rPr>
              <a:t>Absolute</a:t>
            </a:r>
            <a:r>
              <a:rPr lang="en-GB" sz="3900" dirty="0"/>
              <a:t> mode:		</a:t>
            </a:r>
            <a:r>
              <a:rPr lang="en-GB" sz="3900" dirty="0" err="1"/>
              <a:t>rmdir</a:t>
            </a:r>
            <a:r>
              <a:rPr lang="en-GB" sz="3900" dirty="0"/>
              <a:t> </a:t>
            </a:r>
            <a:r>
              <a:rPr lang="en-GB" sz="4000" b="1" dirty="0">
                <a:solidFill>
                  <a:srgbClr val="00B050"/>
                </a:solidFill>
              </a:rPr>
              <a:t>/</a:t>
            </a:r>
            <a:r>
              <a:rPr lang="en-GB" sz="3900" dirty="0"/>
              <a:t>home/CSCI330</a:t>
            </a:r>
          </a:p>
        </p:txBody>
      </p:sp>
    </p:spTree>
    <p:extLst>
      <p:ext uri="{BB962C8B-B14F-4D97-AF65-F5344CB8AC3E}">
        <p14:creationId xmlns:p14="http://schemas.microsoft.com/office/powerpoint/2010/main" val="4100531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Operations for directories and files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37</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Symlinks</a:t>
            </a:r>
            <a:r>
              <a:rPr lang="fr-FR" sz="3200" b="1" dirty="0">
                <a:effectLst>
                  <a:outerShdw blurRad="38100" dist="38100" dir="2700000" algn="tl">
                    <a:srgbClr val="C0C0C0"/>
                  </a:outerShdw>
                </a:effectLst>
              </a:rPr>
              <a:t> and hard links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1" name="Picture 10" descr="ln01.gif"/>
          <p:cNvPicPr>
            <a:picLocks noChangeAspect="1"/>
          </p:cNvPicPr>
          <p:nvPr/>
        </p:nvPicPr>
        <p:blipFill>
          <a:blip r:embed="rId3"/>
          <a:stretch>
            <a:fillRect/>
          </a:stretch>
        </p:blipFill>
        <p:spPr>
          <a:xfrm>
            <a:off x="3063240" y="1013460"/>
            <a:ext cx="6233160" cy="5234940"/>
          </a:xfrm>
          <a:prstGeom prst="rect">
            <a:avLst/>
          </a:prstGeom>
        </p:spPr>
      </p:pic>
      <p:pic>
        <p:nvPicPr>
          <p:cNvPr id="12" name="Picture 11" descr="ln02.gif"/>
          <p:cNvPicPr>
            <a:picLocks noChangeAspect="1"/>
          </p:cNvPicPr>
          <p:nvPr/>
        </p:nvPicPr>
        <p:blipFill>
          <a:blip r:embed="rId4"/>
          <a:stretch>
            <a:fillRect/>
          </a:stretch>
        </p:blipFill>
        <p:spPr>
          <a:xfrm>
            <a:off x="3063240" y="1013460"/>
            <a:ext cx="6233160" cy="5234940"/>
          </a:xfrm>
          <a:prstGeom prst="rect">
            <a:avLst/>
          </a:prstGeom>
        </p:spPr>
      </p:pic>
      <p:pic>
        <p:nvPicPr>
          <p:cNvPr id="13" name="Picture 12" descr="ln03.gif"/>
          <p:cNvPicPr>
            <a:picLocks noChangeAspect="1"/>
          </p:cNvPicPr>
          <p:nvPr/>
        </p:nvPicPr>
        <p:blipFill>
          <a:blip r:embed="rId5"/>
          <a:stretch>
            <a:fillRect/>
          </a:stretch>
        </p:blipFill>
        <p:spPr>
          <a:xfrm>
            <a:off x="3063240" y="1013460"/>
            <a:ext cx="6233160" cy="5234940"/>
          </a:xfrm>
          <a:prstGeom prst="rect">
            <a:avLst/>
          </a:prstGeom>
        </p:spPr>
      </p:pic>
      <p:pic>
        <p:nvPicPr>
          <p:cNvPr id="14" name="Picture 13" descr="ln04.gif"/>
          <p:cNvPicPr>
            <a:picLocks noChangeAspect="1"/>
          </p:cNvPicPr>
          <p:nvPr/>
        </p:nvPicPr>
        <p:blipFill>
          <a:blip r:embed="rId6"/>
          <a:stretch>
            <a:fillRect/>
          </a:stretch>
        </p:blipFill>
        <p:spPr>
          <a:xfrm>
            <a:off x="3063240" y="1013460"/>
            <a:ext cx="6233160" cy="5234940"/>
          </a:xfrm>
          <a:prstGeom prst="rect">
            <a:avLst/>
          </a:prstGeom>
        </p:spPr>
      </p:pic>
      <p:pic>
        <p:nvPicPr>
          <p:cNvPr id="15" name="Picture 14" descr="ln05.gif"/>
          <p:cNvPicPr>
            <a:picLocks noChangeAspect="1"/>
          </p:cNvPicPr>
          <p:nvPr/>
        </p:nvPicPr>
        <p:blipFill>
          <a:blip r:embed="rId7"/>
          <a:stretch>
            <a:fillRect/>
          </a:stretch>
        </p:blipFill>
        <p:spPr>
          <a:xfrm>
            <a:off x="3063240" y="1013460"/>
            <a:ext cx="6233160" cy="5234940"/>
          </a:xfrm>
          <a:prstGeom prst="rect">
            <a:avLst/>
          </a:prstGeom>
        </p:spPr>
      </p:pic>
      <p:pic>
        <p:nvPicPr>
          <p:cNvPr id="16" name="Picture 15" descr="ln06.gif"/>
          <p:cNvPicPr>
            <a:picLocks noChangeAspect="1"/>
          </p:cNvPicPr>
          <p:nvPr/>
        </p:nvPicPr>
        <p:blipFill>
          <a:blip r:embed="rId8"/>
          <a:stretch>
            <a:fillRect/>
          </a:stretch>
        </p:blipFill>
        <p:spPr>
          <a:xfrm>
            <a:off x="3063240" y="1013460"/>
            <a:ext cx="6233160" cy="5234940"/>
          </a:xfrm>
          <a:prstGeom prst="rect">
            <a:avLst/>
          </a:prstGeom>
        </p:spPr>
      </p:pic>
      <p:pic>
        <p:nvPicPr>
          <p:cNvPr id="17" name="Picture 16" descr="ln07.gif"/>
          <p:cNvPicPr>
            <a:picLocks noChangeAspect="1"/>
          </p:cNvPicPr>
          <p:nvPr/>
        </p:nvPicPr>
        <p:blipFill>
          <a:blip r:embed="rId9"/>
          <a:stretch>
            <a:fillRect/>
          </a:stretch>
        </p:blipFill>
        <p:spPr>
          <a:xfrm>
            <a:off x="3063240" y="1013460"/>
            <a:ext cx="6233160" cy="5234940"/>
          </a:xfrm>
          <a:prstGeom prst="rect">
            <a:avLst/>
          </a:prstGeom>
        </p:spPr>
      </p:pic>
      <p:pic>
        <p:nvPicPr>
          <p:cNvPr id="18" name="Picture 17" descr="ln08.gif"/>
          <p:cNvPicPr>
            <a:picLocks noChangeAspect="1"/>
          </p:cNvPicPr>
          <p:nvPr/>
        </p:nvPicPr>
        <p:blipFill>
          <a:blip r:embed="rId10"/>
          <a:stretch>
            <a:fillRect/>
          </a:stretch>
        </p:blipFill>
        <p:spPr>
          <a:xfrm>
            <a:off x="3063240" y="1013460"/>
            <a:ext cx="6233160" cy="5234940"/>
          </a:xfrm>
          <a:prstGeom prst="rect">
            <a:avLst/>
          </a:prstGeom>
        </p:spPr>
      </p:pic>
      <p:pic>
        <p:nvPicPr>
          <p:cNvPr id="19" name="Picture 18" descr="ln09.gif"/>
          <p:cNvPicPr>
            <a:picLocks noChangeAspect="1"/>
          </p:cNvPicPr>
          <p:nvPr/>
        </p:nvPicPr>
        <p:blipFill>
          <a:blip r:embed="rId11"/>
          <a:stretch>
            <a:fillRect/>
          </a:stretch>
        </p:blipFill>
        <p:spPr>
          <a:xfrm>
            <a:off x="3063240" y="1013460"/>
            <a:ext cx="6233160" cy="5234940"/>
          </a:xfrm>
          <a:prstGeom prst="rect">
            <a:avLst/>
          </a:prstGeom>
        </p:spPr>
      </p:pic>
      <p:pic>
        <p:nvPicPr>
          <p:cNvPr id="20" name="Picture 19" descr="ln10.gif"/>
          <p:cNvPicPr>
            <a:picLocks noChangeAspect="1"/>
          </p:cNvPicPr>
          <p:nvPr/>
        </p:nvPicPr>
        <p:blipFill>
          <a:blip r:embed="rId12"/>
          <a:stretch>
            <a:fillRect/>
          </a:stretch>
        </p:blipFill>
        <p:spPr>
          <a:xfrm>
            <a:off x="3063240" y="1013460"/>
            <a:ext cx="6233160" cy="5234940"/>
          </a:xfrm>
          <a:prstGeom prst="rect">
            <a:avLst/>
          </a:prstGeom>
        </p:spPr>
      </p:pic>
    </p:spTree>
    <p:extLst>
      <p:ext uri="{BB962C8B-B14F-4D97-AF65-F5344CB8AC3E}">
        <p14:creationId xmlns:p14="http://schemas.microsoft.com/office/powerpoint/2010/main" val="24132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Operations for directories and files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41</a:t>
            </a:r>
          </a:p>
        </p:txBody>
      </p:sp>
      <p:pic>
        <p:nvPicPr>
          <p:cNvPr id="8" name="Picture 7" descr="education.jpeg"/>
          <p:cNvPicPr>
            <a:picLocks noChangeAspect="1"/>
          </p:cNvPicPr>
          <p:nvPr/>
        </p:nvPicPr>
        <p:blipFill>
          <a:blip r:embed="rId3"/>
          <a:stretch>
            <a:fillRect/>
          </a:stretch>
        </p:blipFill>
        <p:spPr>
          <a:xfrm>
            <a:off x="8686800" y="152400"/>
            <a:ext cx="1828800" cy="1584960"/>
          </a:xfrm>
          <a:prstGeom prst="rect">
            <a:avLst/>
          </a:prstGeom>
        </p:spPr>
      </p:pic>
      <p:sp>
        <p:nvSpPr>
          <p:cNvPr id="11" name="Text Box 3"/>
          <p:cNvSpPr txBox="1">
            <a:spLocks noChangeArrowheads="1"/>
          </p:cNvSpPr>
          <p:nvPr/>
        </p:nvSpPr>
        <p:spPr bwMode="auto">
          <a:xfrm>
            <a:off x="1524000" y="304800"/>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a:effectLst>
                  <a:outerShdw blurRad="38100" dist="38100" dir="2700000" algn="tl">
                    <a:srgbClr val="C0C0C0"/>
                  </a:outerShdw>
                </a:effectLst>
              </a:rPr>
              <a:t>Practice questions &amp; </a:t>
            </a:r>
            <a:r>
              <a:rPr lang="fr-FR" sz="3200" b="1" dirty="0" err="1">
                <a:effectLst>
                  <a:outerShdw blurRad="38100" dist="38100" dir="2700000" algn="tl">
                    <a:srgbClr val="C0C0C0"/>
                  </a:outerShdw>
                </a:effectLst>
              </a:rPr>
              <a:t>activities</a:t>
            </a:r>
            <a:endParaRPr lang="fr-FR" sz="3200" b="1" dirty="0">
              <a:effectLst>
                <a:outerShdw blurRad="38100" dist="38100" dir="2700000" algn="tl">
                  <a:srgbClr val="C0C0C0"/>
                </a:outerShdw>
              </a:effectLst>
            </a:endParaRPr>
          </a:p>
        </p:txBody>
      </p:sp>
      <p:sp>
        <p:nvSpPr>
          <p:cNvPr id="12" name="TextBox 11"/>
          <p:cNvSpPr txBox="1"/>
          <p:nvPr/>
        </p:nvSpPr>
        <p:spPr>
          <a:xfrm>
            <a:off x="1524000" y="1002268"/>
            <a:ext cx="7391400" cy="369332"/>
          </a:xfrm>
          <a:prstGeom prst="rect">
            <a:avLst/>
          </a:prstGeom>
          <a:noFill/>
        </p:spPr>
        <p:txBody>
          <a:bodyPr wrap="square" rtlCol="0">
            <a:spAutoFit/>
          </a:bodyPr>
          <a:lstStyle/>
          <a:p>
            <a:r>
              <a:rPr lang="en-GB" i="1" dirty="0"/>
              <a:t>We recommend that you do these, but that’s for your own good, not graded.</a:t>
            </a:r>
          </a:p>
        </p:txBody>
      </p:sp>
      <p:sp>
        <p:nvSpPr>
          <p:cNvPr id="13" name="TextBox 12"/>
          <p:cNvSpPr txBox="1"/>
          <p:nvPr/>
        </p:nvSpPr>
        <p:spPr>
          <a:xfrm>
            <a:off x="2209800" y="2090678"/>
            <a:ext cx="7772400" cy="2862322"/>
          </a:xfrm>
          <a:prstGeom prst="rect">
            <a:avLst/>
          </a:prstGeom>
          <a:noFill/>
        </p:spPr>
        <p:txBody>
          <a:bodyPr wrap="square" rtlCol="0">
            <a:spAutoFit/>
          </a:bodyPr>
          <a:lstStyle/>
          <a:p>
            <a:pPr marL="342900" indent="-342900">
              <a:buAutoNum type="arabicParenR"/>
            </a:pPr>
            <a:r>
              <a:rPr lang="en-GB" dirty="0"/>
              <a:t>Create a hierarchy (using </a:t>
            </a:r>
            <a:r>
              <a:rPr lang="en-GB" b="1" dirty="0" err="1">
                <a:solidFill>
                  <a:srgbClr val="FF0000"/>
                </a:solidFill>
              </a:rPr>
              <a:t>mkdir</a:t>
            </a:r>
            <a:r>
              <a:rPr lang="en-GB" dirty="0"/>
              <a:t>) of folders (e.g., 3 folders with each having multiple subfolders). Copy files (using </a:t>
            </a:r>
            <a:r>
              <a:rPr lang="en-GB" b="1" dirty="0">
                <a:solidFill>
                  <a:srgbClr val="FF0000"/>
                </a:solidFill>
              </a:rPr>
              <a:t>cp</a:t>
            </a:r>
            <a:r>
              <a:rPr lang="en-GB" dirty="0"/>
              <a:t>) to several of these folders, then search for these files (using </a:t>
            </a:r>
            <a:r>
              <a:rPr lang="en-GB" b="1" dirty="0">
                <a:solidFill>
                  <a:srgbClr val="FF0000"/>
                </a:solidFill>
              </a:rPr>
              <a:t>find</a:t>
            </a:r>
            <a:r>
              <a:rPr lang="en-GB" dirty="0"/>
              <a:t>).</a:t>
            </a:r>
          </a:p>
          <a:p>
            <a:pPr marL="342900" indent="-342900">
              <a:buAutoNum type="arabicParenR"/>
            </a:pPr>
            <a:endParaRPr lang="en-GB" b="1" u="sng" dirty="0"/>
          </a:p>
          <a:p>
            <a:pPr marL="342900" indent="-342900">
              <a:buAutoNum type="arabicParenR"/>
            </a:pPr>
            <a:r>
              <a:rPr lang="en-GB" dirty="0"/>
              <a:t>Create a </a:t>
            </a:r>
            <a:r>
              <a:rPr lang="en-GB" dirty="0" err="1"/>
              <a:t>symlink</a:t>
            </a:r>
            <a:r>
              <a:rPr lang="en-GB" dirty="0"/>
              <a:t> and several hard links for a file (using </a:t>
            </a:r>
            <a:r>
              <a:rPr lang="en-GB" b="1" dirty="0" err="1">
                <a:solidFill>
                  <a:srgbClr val="FF0000"/>
                </a:solidFill>
              </a:rPr>
              <a:t>ln</a:t>
            </a:r>
            <a:r>
              <a:rPr lang="en-GB" dirty="0"/>
              <a:t>). Then move (using </a:t>
            </a:r>
            <a:r>
              <a:rPr lang="en-GB" dirty="0" err="1"/>
              <a:t>mv</a:t>
            </a:r>
            <a:r>
              <a:rPr lang="en-GB" dirty="0"/>
              <a:t>) the file and see how the links behave. Finally, delete the hard links one after the other and see how the count of links changes (using </a:t>
            </a:r>
            <a:r>
              <a:rPr lang="en-GB" b="1" dirty="0" err="1">
                <a:solidFill>
                  <a:srgbClr val="FF0000"/>
                </a:solidFill>
              </a:rPr>
              <a:t>ls</a:t>
            </a:r>
            <a:r>
              <a:rPr lang="en-GB" b="1" dirty="0">
                <a:solidFill>
                  <a:srgbClr val="FF0000"/>
                </a:solidFill>
              </a:rPr>
              <a:t> -</a:t>
            </a:r>
            <a:r>
              <a:rPr lang="en-GB" b="1" dirty="0" err="1">
                <a:solidFill>
                  <a:srgbClr val="FF0000"/>
                </a:solidFill>
              </a:rPr>
              <a:t>lia</a:t>
            </a:r>
            <a:r>
              <a:rPr lang="en-GB" dirty="0"/>
              <a:t>).</a:t>
            </a:r>
          </a:p>
          <a:p>
            <a:pPr marL="342900" indent="-342900">
              <a:buAutoNum type="arabicParenR"/>
            </a:pPr>
            <a:endParaRPr lang="en-GB" dirty="0"/>
          </a:p>
          <a:p>
            <a:pPr marL="342900" indent="-342900">
              <a:buAutoNum type="arabicParenR"/>
            </a:pPr>
            <a:r>
              <a:rPr lang="en-GB" dirty="0"/>
              <a:t>Search the internet to find out whether </a:t>
            </a:r>
            <a:r>
              <a:rPr lang="en-GB" dirty="0" err="1"/>
              <a:t>symlinks</a:t>
            </a:r>
            <a:r>
              <a:rPr lang="en-GB" dirty="0"/>
              <a:t> or hard links are faster to access a file. I won’t give you the answer to this one </a:t>
            </a:r>
            <a:r>
              <a:rPr lang="en-GB" dirty="0">
                <a:sym typeface="Wingdings" pitchFamily="2" charset="2"/>
              </a:rPr>
              <a:t></a:t>
            </a:r>
            <a:endParaRPr lang="en-GB" dirty="0"/>
          </a:p>
        </p:txBody>
      </p:sp>
    </p:spTree>
    <p:extLst>
      <p:ext uri="{BB962C8B-B14F-4D97-AF65-F5344CB8AC3E}">
        <p14:creationId xmlns:p14="http://schemas.microsoft.com/office/powerpoint/2010/main" val="4189807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File display, redirections and pipes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3</a:t>
            </a:r>
          </a:p>
        </p:txBody>
      </p:sp>
      <p:sp>
        <p:nvSpPr>
          <p:cNvPr id="25" name="TextBox 24"/>
          <p:cNvSpPr txBox="1"/>
          <p:nvPr/>
        </p:nvSpPr>
        <p:spPr>
          <a:xfrm>
            <a:off x="5334000" y="1066801"/>
            <a:ext cx="1600200" cy="461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GB" sz="2400" dirty="0"/>
              <a:t>Files</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Overview</a:t>
            </a:r>
            <a:endParaRPr lang="fr-FR" sz="3200" b="1" dirty="0">
              <a:effectLst>
                <a:outerShdw blurRad="38100" dist="38100" dir="2700000" algn="tl">
                  <a:srgbClr val="C0C0C0"/>
                </a:outerShdw>
              </a:effectLst>
            </a:endParaRP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46" name="Straight Connector 45"/>
          <p:cNvCxnSpPr/>
          <p:nvPr/>
        </p:nvCxnSpPr>
        <p:spPr>
          <a:xfrm rot="10800000">
            <a:off x="2438400" y="1905000"/>
            <a:ext cx="7240984" cy="2"/>
          </a:xfrm>
          <a:prstGeom prst="line">
            <a:avLst/>
          </a:prstGeom>
          <a:ln w="76200">
            <a:prstDash val="solid"/>
          </a:ln>
        </p:spPr>
        <p:style>
          <a:lnRef idx="3">
            <a:schemeClr val="accent3"/>
          </a:lnRef>
          <a:fillRef idx="0">
            <a:schemeClr val="accent3"/>
          </a:fillRef>
          <a:effectRef idx="2">
            <a:schemeClr val="accent3"/>
          </a:effectRef>
          <a:fontRef idx="minor">
            <a:schemeClr val="tx1"/>
          </a:fontRef>
        </p:style>
      </p:cxnSp>
      <p:cxnSp>
        <p:nvCxnSpPr>
          <p:cNvPr id="57" name="Straight Connector 56"/>
          <p:cNvCxnSpPr/>
          <p:nvPr/>
        </p:nvCxnSpPr>
        <p:spPr>
          <a:xfrm rot="5400000" flipH="1" flipV="1">
            <a:off x="2210197" y="2132409"/>
            <a:ext cx="457200" cy="2382"/>
          </a:xfrm>
          <a:prstGeom prst="line">
            <a:avLst/>
          </a:prstGeom>
          <a:ln w="76200">
            <a:prstDash val="solid"/>
          </a:ln>
        </p:spPr>
        <p:style>
          <a:lnRef idx="3">
            <a:schemeClr val="accent3"/>
          </a:lnRef>
          <a:fillRef idx="0">
            <a:schemeClr val="accent3"/>
          </a:fillRef>
          <a:effectRef idx="2">
            <a:schemeClr val="accent3"/>
          </a:effectRef>
          <a:fontRef idx="minor">
            <a:schemeClr val="tx1"/>
          </a:fontRef>
        </p:style>
      </p:cxnSp>
      <p:cxnSp>
        <p:nvCxnSpPr>
          <p:cNvPr id="68" name="Straight Connector 67"/>
          <p:cNvCxnSpPr/>
          <p:nvPr/>
        </p:nvCxnSpPr>
        <p:spPr>
          <a:xfrm rot="5400000" flipH="1" flipV="1">
            <a:off x="4039791" y="2132409"/>
            <a:ext cx="457200" cy="2382"/>
          </a:xfrm>
          <a:prstGeom prst="line">
            <a:avLst/>
          </a:prstGeom>
          <a:ln w="76200">
            <a:prstDash val="solid"/>
          </a:ln>
        </p:spPr>
        <p:style>
          <a:lnRef idx="3">
            <a:schemeClr val="accent3"/>
          </a:lnRef>
          <a:fillRef idx="0">
            <a:schemeClr val="accent3"/>
          </a:fillRef>
          <a:effectRef idx="2">
            <a:schemeClr val="accent3"/>
          </a:effectRef>
          <a:fontRef idx="minor">
            <a:schemeClr val="tx1"/>
          </a:fontRef>
        </p:style>
      </p:cxnSp>
      <p:cxnSp>
        <p:nvCxnSpPr>
          <p:cNvPr id="69" name="Straight Connector 68"/>
          <p:cNvCxnSpPr/>
          <p:nvPr/>
        </p:nvCxnSpPr>
        <p:spPr>
          <a:xfrm rot="5400000">
            <a:off x="5752306" y="1943100"/>
            <a:ext cx="838994" cy="794"/>
          </a:xfrm>
          <a:prstGeom prst="line">
            <a:avLst/>
          </a:prstGeom>
          <a:ln w="76200">
            <a:prstDash val="solid"/>
          </a:ln>
        </p:spPr>
        <p:style>
          <a:lnRef idx="3">
            <a:schemeClr val="accent3"/>
          </a:lnRef>
          <a:fillRef idx="0">
            <a:schemeClr val="accent3"/>
          </a:fillRef>
          <a:effectRef idx="2">
            <a:schemeClr val="accent3"/>
          </a:effectRef>
          <a:fontRef idx="minor">
            <a:schemeClr val="tx1"/>
          </a:fontRef>
        </p:style>
      </p:cxnSp>
      <p:cxnSp>
        <p:nvCxnSpPr>
          <p:cNvPr id="74" name="Straight Connector 73"/>
          <p:cNvCxnSpPr/>
          <p:nvPr/>
        </p:nvCxnSpPr>
        <p:spPr>
          <a:xfrm rot="5400000" flipH="1" flipV="1">
            <a:off x="7773591" y="2132409"/>
            <a:ext cx="457200" cy="2382"/>
          </a:xfrm>
          <a:prstGeom prst="line">
            <a:avLst/>
          </a:prstGeom>
          <a:ln w="76200">
            <a:prstDash val="solid"/>
          </a:ln>
        </p:spPr>
        <p:style>
          <a:lnRef idx="3">
            <a:schemeClr val="accent3"/>
          </a:lnRef>
          <a:fillRef idx="0">
            <a:schemeClr val="accent3"/>
          </a:fillRef>
          <a:effectRef idx="2">
            <a:schemeClr val="accent3"/>
          </a:effectRef>
          <a:fontRef idx="minor">
            <a:schemeClr val="tx1"/>
          </a:fontRef>
        </p:style>
      </p:cxnSp>
      <p:cxnSp>
        <p:nvCxnSpPr>
          <p:cNvPr id="78" name="Straight Connector 77"/>
          <p:cNvCxnSpPr/>
          <p:nvPr/>
        </p:nvCxnSpPr>
        <p:spPr>
          <a:xfrm rot="5400000" flipH="1" flipV="1">
            <a:off x="9449991" y="2132409"/>
            <a:ext cx="457200" cy="2382"/>
          </a:xfrm>
          <a:prstGeom prst="line">
            <a:avLst/>
          </a:prstGeom>
          <a:ln w="76200">
            <a:prstDash val="solid"/>
          </a:ln>
        </p:spPr>
        <p:style>
          <a:lnRef idx="3">
            <a:schemeClr val="accent3"/>
          </a:lnRef>
          <a:fillRef idx="0">
            <a:schemeClr val="accent3"/>
          </a:fillRef>
          <a:effectRef idx="2">
            <a:schemeClr val="accent3"/>
          </a:effectRef>
          <a:fontRef idx="minor">
            <a:schemeClr val="tx1"/>
          </a:fontRef>
        </p:style>
      </p:cxnSp>
      <p:sp>
        <p:nvSpPr>
          <p:cNvPr id="79" name="Rectangle 7"/>
          <p:cNvSpPr>
            <a:spLocks noChangeAspect="1" noChangeArrowheads="1"/>
          </p:cNvSpPr>
          <p:nvPr/>
        </p:nvSpPr>
        <p:spPr bwMode="auto">
          <a:xfrm>
            <a:off x="1600200" y="2362201"/>
            <a:ext cx="1600200" cy="729191"/>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defRPr/>
            </a:pPr>
            <a:r>
              <a:rPr lang="en-US" sz="2000" dirty="0"/>
              <a:t>Display</a:t>
            </a:r>
          </a:p>
        </p:txBody>
      </p:sp>
      <p:sp>
        <p:nvSpPr>
          <p:cNvPr id="80" name="Rectangle 7"/>
          <p:cNvSpPr>
            <a:spLocks noChangeAspect="1" noChangeArrowheads="1"/>
          </p:cNvSpPr>
          <p:nvPr/>
        </p:nvSpPr>
        <p:spPr bwMode="auto">
          <a:xfrm>
            <a:off x="3429000" y="2362201"/>
            <a:ext cx="1600200" cy="729191"/>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defRPr/>
            </a:pPr>
            <a:r>
              <a:rPr lang="en-US" sz="2000" dirty="0"/>
              <a:t>Create</a:t>
            </a:r>
          </a:p>
        </p:txBody>
      </p:sp>
      <p:sp>
        <p:nvSpPr>
          <p:cNvPr id="81" name="Rectangle 7"/>
          <p:cNvSpPr>
            <a:spLocks noChangeAspect="1" noChangeArrowheads="1"/>
          </p:cNvSpPr>
          <p:nvPr/>
        </p:nvSpPr>
        <p:spPr bwMode="auto">
          <a:xfrm>
            <a:off x="5257800" y="2362201"/>
            <a:ext cx="1600200" cy="729191"/>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defRPr/>
            </a:pPr>
            <a:r>
              <a:rPr lang="en-US" sz="2000" dirty="0"/>
              <a:t>Edit</a:t>
            </a:r>
          </a:p>
        </p:txBody>
      </p:sp>
      <p:sp>
        <p:nvSpPr>
          <p:cNvPr id="82" name="Rectangle 7"/>
          <p:cNvSpPr>
            <a:spLocks noChangeAspect="1" noChangeArrowheads="1"/>
          </p:cNvSpPr>
          <p:nvPr/>
        </p:nvSpPr>
        <p:spPr bwMode="auto">
          <a:xfrm>
            <a:off x="7086600" y="2362201"/>
            <a:ext cx="1600200" cy="729191"/>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defRPr/>
            </a:pPr>
            <a:r>
              <a:rPr lang="en-US" sz="2000" dirty="0"/>
              <a:t>Print</a:t>
            </a:r>
          </a:p>
        </p:txBody>
      </p:sp>
      <p:sp>
        <p:nvSpPr>
          <p:cNvPr id="83" name="Rectangle 7"/>
          <p:cNvSpPr>
            <a:spLocks noChangeAspect="1" noChangeArrowheads="1"/>
          </p:cNvSpPr>
          <p:nvPr/>
        </p:nvSpPr>
        <p:spPr bwMode="auto">
          <a:xfrm>
            <a:off x="8915400" y="2362201"/>
            <a:ext cx="1600200" cy="729191"/>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defRPr/>
            </a:pPr>
            <a:r>
              <a:rPr lang="en-US" sz="2000" dirty="0"/>
              <a:t>Other</a:t>
            </a:r>
          </a:p>
        </p:txBody>
      </p:sp>
      <p:sp>
        <p:nvSpPr>
          <p:cNvPr id="60" name="Rectangle 4"/>
          <p:cNvSpPr>
            <a:spLocks noChangeAspect="1" noChangeArrowheads="1"/>
          </p:cNvSpPr>
          <p:nvPr/>
        </p:nvSpPr>
        <p:spPr bwMode="auto">
          <a:xfrm>
            <a:off x="2209800" y="3505200"/>
            <a:ext cx="838200" cy="57785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defRPr/>
            </a:pPr>
            <a:r>
              <a:rPr lang="en-US" sz="2000" dirty="0">
                <a:solidFill>
                  <a:srgbClr val="7030A0"/>
                </a:solidFill>
              </a:rPr>
              <a:t>c</a:t>
            </a:r>
            <a:r>
              <a:rPr lang="en-US" sz="2000" dirty="0">
                <a:solidFill>
                  <a:srgbClr val="00B0F0"/>
                </a:solidFill>
              </a:rPr>
              <a:t>a</a:t>
            </a:r>
            <a:r>
              <a:rPr lang="en-US" sz="2000" dirty="0">
                <a:solidFill>
                  <a:srgbClr val="7030A0"/>
                </a:solidFill>
              </a:rPr>
              <a:t>t</a:t>
            </a:r>
          </a:p>
        </p:txBody>
      </p:sp>
      <p:sp>
        <p:nvSpPr>
          <p:cNvPr id="91" name="Rectangle 12"/>
          <p:cNvSpPr>
            <a:spLocks noChangeAspect="1" noChangeArrowheads="1"/>
          </p:cNvSpPr>
          <p:nvPr/>
        </p:nvSpPr>
        <p:spPr bwMode="auto">
          <a:xfrm>
            <a:off x="3124200" y="3810000"/>
            <a:ext cx="838200" cy="57785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defRPr/>
            </a:pPr>
            <a:r>
              <a:rPr lang="en-US" sz="2000" dirty="0">
                <a:solidFill>
                  <a:srgbClr val="7030A0"/>
                </a:solidFill>
              </a:rPr>
              <a:t>more</a:t>
            </a:r>
          </a:p>
        </p:txBody>
      </p:sp>
      <p:sp>
        <p:nvSpPr>
          <p:cNvPr id="92" name="Rectangle 13"/>
          <p:cNvSpPr>
            <a:spLocks noChangeAspect="1" noChangeArrowheads="1"/>
          </p:cNvSpPr>
          <p:nvPr/>
        </p:nvSpPr>
        <p:spPr bwMode="auto">
          <a:xfrm>
            <a:off x="2209800" y="4343400"/>
            <a:ext cx="838200" cy="57785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defRPr/>
            </a:pPr>
            <a:r>
              <a:rPr lang="en-US" sz="2000">
                <a:solidFill>
                  <a:srgbClr val="7030A0"/>
                </a:solidFill>
              </a:rPr>
              <a:t>less</a:t>
            </a:r>
          </a:p>
        </p:txBody>
      </p:sp>
      <p:sp>
        <p:nvSpPr>
          <p:cNvPr id="93" name="Rectangle 14"/>
          <p:cNvSpPr>
            <a:spLocks noChangeAspect="1" noChangeArrowheads="1"/>
          </p:cNvSpPr>
          <p:nvPr/>
        </p:nvSpPr>
        <p:spPr bwMode="auto">
          <a:xfrm>
            <a:off x="3124200" y="4648200"/>
            <a:ext cx="838200" cy="57785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defRPr/>
            </a:pPr>
            <a:r>
              <a:rPr lang="en-US" sz="2000">
                <a:solidFill>
                  <a:srgbClr val="7030A0"/>
                </a:solidFill>
              </a:rPr>
              <a:t>pg</a:t>
            </a:r>
          </a:p>
        </p:txBody>
      </p:sp>
      <p:sp>
        <p:nvSpPr>
          <p:cNvPr id="94" name="Rectangle 15"/>
          <p:cNvSpPr>
            <a:spLocks noChangeAspect="1" noChangeArrowheads="1"/>
          </p:cNvSpPr>
          <p:nvPr/>
        </p:nvSpPr>
        <p:spPr bwMode="auto">
          <a:xfrm>
            <a:off x="2209800" y="5257800"/>
            <a:ext cx="838200" cy="57785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defRPr/>
            </a:pPr>
            <a:r>
              <a:rPr lang="en-US" sz="2000">
                <a:solidFill>
                  <a:srgbClr val="7030A0"/>
                </a:solidFill>
              </a:rPr>
              <a:t>head</a:t>
            </a:r>
          </a:p>
        </p:txBody>
      </p:sp>
      <p:sp>
        <p:nvSpPr>
          <p:cNvPr id="95" name="Rectangle 16"/>
          <p:cNvSpPr>
            <a:spLocks noChangeAspect="1" noChangeArrowheads="1"/>
          </p:cNvSpPr>
          <p:nvPr/>
        </p:nvSpPr>
        <p:spPr bwMode="auto">
          <a:xfrm>
            <a:off x="3124200" y="5638800"/>
            <a:ext cx="838200" cy="57785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defRPr/>
            </a:pPr>
            <a:r>
              <a:rPr lang="en-US" sz="2000">
                <a:solidFill>
                  <a:srgbClr val="7030A0"/>
                </a:solidFill>
              </a:rPr>
              <a:t>tail</a:t>
            </a:r>
          </a:p>
        </p:txBody>
      </p:sp>
      <p:cxnSp>
        <p:nvCxnSpPr>
          <p:cNvPr id="99" name="Straight Connector 98"/>
          <p:cNvCxnSpPr/>
          <p:nvPr/>
        </p:nvCxnSpPr>
        <p:spPr>
          <a:xfrm rot="5400000">
            <a:off x="266699" y="4610101"/>
            <a:ext cx="2971802" cy="1588"/>
          </a:xfrm>
          <a:prstGeom prst="line">
            <a:avLst/>
          </a:prstGeom>
        </p:spPr>
        <p:style>
          <a:lnRef idx="3">
            <a:schemeClr val="accent4"/>
          </a:lnRef>
          <a:fillRef idx="0">
            <a:schemeClr val="accent4"/>
          </a:fillRef>
          <a:effectRef idx="2">
            <a:schemeClr val="accent4"/>
          </a:effectRef>
          <a:fontRef idx="minor">
            <a:schemeClr val="tx1"/>
          </a:fontRef>
        </p:style>
      </p:cxnSp>
      <p:cxnSp>
        <p:nvCxnSpPr>
          <p:cNvPr id="100" name="Straight Connector 99"/>
          <p:cNvCxnSpPr/>
          <p:nvPr/>
        </p:nvCxnSpPr>
        <p:spPr>
          <a:xfrm rot="10800000">
            <a:off x="1752603" y="3808412"/>
            <a:ext cx="457199" cy="1588"/>
          </a:xfrm>
          <a:prstGeom prst="line">
            <a:avLst/>
          </a:prstGeom>
        </p:spPr>
        <p:style>
          <a:lnRef idx="3">
            <a:schemeClr val="accent4"/>
          </a:lnRef>
          <a:fillRef idx="0">
            <a:schemeClr val="accent4"/>
          </a:fillRef>
          <a:effectRef idx="2">
            <a:schemeClr val="accent4"/>
          </a:effectRef>
          <a:fontRef idx="minor">
            <a:schemeClr val="tx1"/>
          </a:fontRef>
        </p:style>
      </p:cxnSp>
      <p:cxnSp>
        <p:nvCxnSpPr>
          <p:cNvPr id="107" name="Straight Connector 106"/>
          <p:cNvCxnSpPr/>
          <p:nvPr/>
        </p:nvCxnSpPr>
        <p:spPr>
          <a:xfrm rot="10800000">
            <a:off x="1752603" y="4189412"/>
            <a:ext cx="1371599" cy="4764"/>
          </a:xfrm>
          <a:prstGeom prst="line">
            <a:avLst/>
          </a:prstGeom>
        </p:spPr>
        <p:style>
          <a:lnRef idx="3">
            <a:schemeClr val="accent4"/>
          </a:lnRef>
          <a:fillRef idx="0">
            <a:schemeClr val="accent4"/>
          </a:fillRef>
          <a:effectRef idx="2">
            <a:schemeClr val="accent4"/>
          </a:effectRef>
          <a:fontRef idx="minor">
            <a:schemeClr val="tx1"/>
          </a:fontRef>
        </p:style>
      </p:cxnSp>
      <p:cxnSp>
        <p:nvCxnSpPr>
          <p:cNvPr id="109" name="Straight Connector 108"/>
          <p:cNvCxnSpPr/>
          <p:nvPr/>
        </p:nvCxnSpPr>
        <p:spPr>
          <a:xfrm rot="10800000">
            <a:off x="1752601" y="4648200"/>
            <a:ext cx="457199" cy="1588"/>
          </a:xfrm>
          <a:prstGeom prst="line">
            <a:avLst/>
          </a:prstGeom>
        </p:spPr>
        <p:style>
          <a:lnRef idx="3">
            <a:schemeClr val="accent4"/>
          </a:lnRef>
          <a:fillRef idx="0">
            <a:schemeClr val="accent4"/>
          </a:fillRef>
          <a:effectRef idx="2">
            <a:schemeClr val="accent4"/>
          </a:effectRef>
          <a:fontRef idx="minor">
            <a:schemeClr val="tx1"/>
          </a:fontRef>
        </p:style>
      </p:cxnSp>
      <p:cxnSp>
        <p:nvCxnSpPr>
          <p:cNvPr id="110" name="Straight Connector 109"/>
          <p:cNvCxnSpPr/>
          <p:nvPr/>
        </p:nvCxnSpPr>
        <p:spPr>
          <a:xfrm rot="10800000">
            <a:off x="1752601" y="5029200"/>
            <a:ext cx="1371599" cy="4764"/>
          </a:xfrm>
          <a:prstGeom prst="line">
            <a:avLst/>
          </a:prstGeom>
        </p:spPr>
        <p:style>
          <a:lnRef idx="3">
            <a:schemeClr val="accent4"/>
          </a:lnRef>
          <a:fillRef idx="0">
            <a:schemeClr val="accent4"/>
          </a:fillRef>
          <a:effectRef idx="2">
            <a:schemeClr val="accent4"/>
          </a:effectRef>
          <a:fontRef idx="minor">
            <a:schemeClr val="tx1"/>
          </a:fontRef>
        </p:style>
      </p:cxnSp>
      <p:cxnSp>
        <p:nvCxnSpPr>
          <p:cNvPr id="111" name="Straight Connector 110"/>
          <p:cNvCxnSpPr/>
          <p:nvPr/>
        </p:nvCxnSpPr>
        <p:spPr>
          <a:xfrm rot="10800000">
            <a:off x="1752602" y="5562600"/>
            <a:ext cx="457199" cy="1588"/>
          </a:xfrm>
          <a:prstGeom prst="line">
            <a:avLst/>
          </a:prstGeom>
        </p:spPr>
        <p:style>
          <a:lnRef idx="3">
            <a:schemeClr val="accent4"/>
          </a:lnRef>
          <a:fillRef idx="0">
            <a:schemeClr val="accent4"/>
          </a:fillRef>
          <a:effectRef idx="2">
            <a:schemeClr val="accent4"/>
          </a:effectRef>
          <a:fontRef idx="minor">
            <a:schemeClr val="tx1"/>
          </a:fontRef>
        </p:style>
      </p:cxnSp>
      <p:cxnSp>
        <p:nvCxnSpPr>
          <p:cNvPr id="112" name="Straight Connector 111"/>
          <p:cNvCxnSpPr/>
          <p:nvPr/>
        </p:nvCxnSpPr>
        <p:spPr>
          <a:xfrm rot="10800000">
            <a:off x="1752601" y="6091236"/>
            <a:ext cx="1371599" cy="4764"/>
          </a:xfrm>
          <a:prstGeom prst="line">
            <a:avLst/>
          </a:prstGeom>
        </p:spPr>
        <p:style>
          <a:lnRef idx="3">
            <a:schemeClr val="accent4"/>
          </a:lnRef>
          <a:fillRef idx="0">
            <a:schemeClr val="accent4"/>
          </a:fillRef>
          <a:effectRef idx="2">
            <a:schemeClr val="accent4"/>
          </a:effectRef>
          <a:fontRef idx="minor">
            <a:schemeClr val="tx1"/>
          </a:fontRef>
        </p:style>
      </p:cxnSp>
      <p:cxnSp>
        <p:nvCxnSpPr>
          <p:cNvPr id="114" name="Straight Connector 113"/>
          <p:cNvCxnSpPr/>
          <p:nvPr/>
        </p:nvCxnSpPr>
        <p:spPr>
          <a:xfrm rot="16200000" flipV="1">
            <a:off x="2857502" y="4533900"/>
            <a:ext cx="2819400" cy="1"/>
          </a:xfrm>
          <a:prstGeom prst="line">
            <a:avLst/>
          </a:prstGeom>
        </p:spPr>
        <p:style>
          <a:lnRef idx="3">
            <a:schemeClr val="accent5"/>
          </a:lnRef>
          <a:fillRef idx="0">
            <a:schemeClr val="accent5"/>
          </a:fillRef>
          <a:effectRef idx="2">
            <a:schemeClr val="accent5"/>
          </a:effectRef>
          <a:fontRef idx="minor">
            <a:schemeClr val="tx1"/>
          </a:fontRef>
        </p:style>
      </p:cxnSp>
      <p:cxnSp>
        <p:nvCxnSpPr>
          <p:cNvPr id="116" name="Straight Connector 115"/>
          <p:cNvCxnSpPr/>
          <p:nvPr/>
        </p:nvCxnSpPr>
        <p:spPr>
          <a:xfrm>
            <a:off x="3048000" y="3581400"/>
            <a:ext cx="1219200" cy="1588"/>
          </a:xfrm>
          <a:prstGeom prst="line">
            <a:avLst/>
          </a:prstGeom>
        </p:spPr>
        <p:style>
          <a:lnRef idx="3">
            <a:schemeClr val="accent5"/>
          </a:lnRef>
          <a:fillRef idx="0">
            <a:schemeClr val="accent5"/>
          </a:fillRef>
          <a:effectRef idx="2">
            <a:schemeClr val="accent5"/>
          </a:effectRef>
          <a:fontRef idx="minor">
            <a:schemeClr val="tx1"/>
          </a:fontRef>
        </p:style>
      </p:cxnSp>
      <p:cxnSp>
        <p:nvCxnSpPr>
          <p:cNvPr id="119" name="Straight Connector 118"/>
          <p:cNvCxnSpPr/>
          <p:nvPr/>
        </p:nvCxnSpPr>
        <p:spPr>
          <a:xfrm flipV="1">
            <a:off x="4267200" y="3886201"/>
            <a:ext cx="685802" cy="1"/>
          </a:xfrm>
          <a:prstGeom prst="line">
            <a:avLst/>
          </a:prstGeom>
        </p:spPr>
        <p:style>
          <a:lnRef idx="3">
            <a:schemeClr val="accent5"/>
          </a:lnRef>
          <a:fillRef idx="0">
            <a:schemeClr val="accent5"/>
          </a:fillRef>
          <a:effectRef idx="2">
            <a:schemeClr val="accent5"/>
          </a:effectRef>
          <a:fontRef idx="minor">
            <a:schemeClr val="tx1"/>
          </a:fontRef>
        </p:style>
      </p:cxnSp>
      <p:sp>
        <p:nvSpPr>
          <p:cNvPr id="123" name="Rectangle 4"/>
          <p:cNvSpPr>
            <a:spLocks noChangeAspect="1" noChangeArrowheads="1"/>
          </p:cNvSpPr>
          <p:nvPr/>
        </p:nvSpPr>
        <p:spPr bwMode="auto">
          <a:xfrm>
            <a:off x="4724401" y="4648200"/>
            <a:ext cx="2080009" cy="68580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defRPr/>
            </a:pPr>
            <a:r>
              <a:rPr lang="en-US" sz="2000" dirty="0"/>
              <a:t>Editors (vim,</a:t>
            </a:r>
          </a:p>
          <a:p>
            <a:pPr algn="ctr">
              <a:defRPr/>
            </a:pPr>
            <a:r>
              <a:rPr lang="en-US" sz="2000" dirty="0" err="1"/>
              <a:t>emacs</a:t>
            </a:r>
            <a:r>
              <a:rPr lang="en-US" sz="2000" dirty="0"/>
              <a:t>, </a:t>
            </a:r>
            <a:r>
              <a:rPr lang="en-US" sz="2000" dirty="0" err="1"/>
              <a:t>nano</a:t>
            </a:r>
            <a:r>
              <a:rPr lang="en-US" sz="2000" dirty="0"/>
              <a:t>, …)</a:t>
            </a:r>
          </a:p>
        </p:txBody>
      </p:sp>
      <p:sp>
        <p:nvSpPr>
          <p:cNvPr id="124" name="Rectangle 14"/>
          <p:cNvSpPr>
            <a:spLocks noChangeAspect="1" noChangeArrowheads="1"/>
          </p:cNvSpPr>
          <p:nvPr/>
        </p:nvSpPr>
        <p:spPr bwMode="auto">
          <a:xfrm>
            <a:off x="4953000" y="3581400"/>
            <a:ext cx="1143000" cy="57785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defRPr/>
            </a:pPr>
            <a:r>
              <a:rPr lang="en-US" sz="2000" dirty="0">
                <a:solidFill>
                  <a:srgbClr val="00B0F0"/>
                </a:solidFill>
              </a:rPr>
              <a:t>touch</a:t>
            </a:r>
          </a:p>
        </p:txBody>
      </p:sp>
      <p:sp>
        <p:nvSpPr>
          <p:cNvPr id="125" name="Rectangle 4"/>
          <p:cNvSpPr>
            <a:spLocks noChangeAspect="1" noChangeArrowheads="1"/>
          </p:cNvSpPr>
          <p:nvPr/>
        </p:nvSpPr>
        <p:spPr bwMode="auto">
          <a:xfrm>
            <a:off x="4724401" y="5486400"/>
            <a:ext cx="2080009" cy="68580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defRPr/>
            </a:pPr>
            <a:r>
              <a:rPr lang="en-US" sz="2000" dirty="0"/>
              <a:t>Redirections</a:t>
            </a:r>
          </a:p>
        </p:txBody>
      </p:sp>
      <p:cxnSp>
        <p:nvCxnSpPr>
          <p:cNvPr id="126" name="Straight Connector 125"/>
          <p:cNvCxnSpPr/>
          <p:nvPr/>
        </p:nvCxnSpPr>
        <p:spPr>
          <a:xfrm>
            <a:off x="4267200" y="5943600"/>
            <a:ext cx="457200" cy="1588"/>
          </a:xfrm>
          <a:prstGeom prst="line">
            <a:avLst/>
          </a:prstGeom>
        </p:spPr>
        <p:style>
          <a:lnRef idx="3">
            <a:schemeClr val="accent5"/>
          </a:lnRef>
          <a:fillRef idx="0">
            <a:schemeClr val="accent5"/>
          </a:fillRef>
          <a:effectRef idx="2">
            <a:schemeClr val="accent5"/>
          </a:effectRef>
          <a:fontRef idx="minor">
            <a:schemeClr val="tx1"/>
          </a:fontRef>
        </p:style>
      </p:cxnSp>
      <p:cxnSp>
        <p:nvCxnSpPr>
          <p:cNvPr id="129" name="Straight Connector 128"/>
          <p:cNvCxnSpPr/>
          <p:nvPr/>
        </p:nvCxnSpPr>
        <p:spPr>
          <a:xfrm>
            <a:off x="4267200" y="5105400"/>
            <a:ext cx="457200" cy="1588"/>
          </a:xfrm>
          <a:prstGeom prst="line">
            <a:avLst/>
          </a:prstGeom>
        </p:spPr>
        <p:style>
          <a:lnRef idx="3">
            <a:schemeClr val="accent5"/>
          </a:lnRef>
          <a:fillRef idx="0">
            <a:schemeClr val="accent5"/>
          </a:fillRef>
          <a:effectRef idx="2">
            <a:schemeClr val="accent5"/>
          </a:effectRef>
          <a:fontRef idx="minor">
            <a:schemeClr val="tx1"/>
          </a:fontRef>
        </p:style>
      </p:cxnSp>
      <p:cxnSp>
        <p:nvCxnSpPr>
          <p:cNvPr id="130" name="Straight Connector 129"/>
          <p:cNvCxnSpPr/>
          <p:nvPr/>
        </p:nvCxnSpPr>
        <p:spPr>
          <a:xfrm rot="5400000">
            <a:off x="5714206" y="3886200"/>
            <a:ext cx="1524794" cy="794"/>
          </a:xfrm>
          <a:prstGeom prst="line">
            <a:avLst/>
          </a:prstGeom>
        </p:spPr>
        <p:style>
          <a:lnRef idx="3">
            <a:schemeClr val="accent4"/>
          </a:lnRef>
          <a:fillRef idx="0">
            <a:schemeClr val="accent4"/>
          </a:fillRef>
          <a:effectRef idx="2">
            <a:schemeClr val="accent4"/>
          </a:effectRef>
          <a:fontRef idx="minor">
            <a:schemeClr val="tx1"/>
          </a:fontRef>
        </p:style>
      </p:cxnSp>
      <p:sp>
        <p:nvSpPr>
          <p:cNvPr id="133" name="Rectangle 4"/>
          <p:cNvSpPr>
            <a:spLocks noChangeAspect="1" noChangeArrowheads="1"/>
          </p:cNvSpPr>
          <p:nvPr/>
        </p:nvSpPr>
        <p:spPr bwMode="auto">
          <a:xfrm>
            <a:off x="7239000" y="4311650"/>
            <a:ext cx="1905000" cy="41275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defRPr/>
            </a:pPr>
            <a:r>
              <a:rPr lang="en-US" dirty="0"/>
              <a:t>Combine contents</a:t>
            </a:r>
            <a:endParaRPr lang="en-US" dirty="0">
              <a:solidFill>
                <a:srgbClr val="FF0000"/>
              </a:solidFill>
            </a:endParaRPr>
          </a:p>
        </p:txBody>
      </p:sp>
      <p:sp>
        <p:nvSpPr>
          <p:cNvPr id="134" name="Rectangle 12"/>
          <p:cNvSpPr>
            <a:spLocks noChangeAspect="1" noChangeArrowheads="1"/>
          </p:cNvSpPr>
          <p:nvPr/>
        </p:nvSpPr>
        <p:spPr bwMode="auto">
          <a:xfrm>
            <a:off x="7239000" y="4800600"/>
            <a:ext cx="1905000" cy="41275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defRPr/>
            </a:pPr>
            <a:r>
              <a:rPr lang="en-US" dirty="0"/>
              <a:t>Extract contents</a:t>
            </a:r>
          </a:p>
        </p:txBody>
      </p:sp>
      <p:sp>
        <p:nvSpPr>
          <p:cNvPr id="135" name="Rectangle 13"/>
          <p:cNvSpPr>
            <a:spLocks noChangeAspect="1" noChangeArrowheads="1"/>
          </p:cNvSpPr>
          <p:nvPr/>
        </p:nvSpPr>
        <p:spPr bwMode="auto">
          <a:xfrm>
            <a:off x="7239000" y="5791200"/>
            <a:ext cx="1905000" cy="38100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r>
              <a:rPr lang="en-US" dirty="0"/>
              <a:t>Compare (</a:t>
            </a:r>
            <a:r>
              <a:rPr lang="en-US" dirty="0">
                <a:solidFill>
                  <a:srgbClr val="C00000"/>
                </a:solidFill>
              </a:rPr>
              <a:t>diff</a:t>
            </a:r>
            <a:r>
              <a:rPr lang="en-US" dirty="0"/>
              <a:t>)</a:t>
            </a:r>
            <a:endParaRPr lang="en-US" dirty="0">
              <a:solidFill>
                <a:srgbClr val="FF0000"/>
              </a:solidFill>
            </a:endParaRPr>
          </a:p>
        </p:txBody>
      </p:sp>
      <p:sp>
        <p:nvSpPr>
          <p:cNvPr id="136" name="Rectangle 14"/>
          <p:cNvSpPr>
            <a:spLocks noChangeAspect="1" noChangeArrowheads="1"/>
          </p:cNvSpPr>
          <p:nvPr/>
        </p:nvSpPr>
        <p:spPr bwMode="auto">
          <a:xfrm>
            <a:off x="6705600" y="3352800"/>
            <a:ext cx="609600" cy="38100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r>
              <a:rPr lang="en-US" dirty="0" err="1">
                <a:solidFill>
                  <a:srgbClr val="0070C0"/>
                </a:solidFill>
              </a:rPr>
              <a:t>lpr</a:t>
            </a:r>
            <a:endParaRPr lang="en-US" dirty="0">
              <a:solidFill>
                <a:srgbClr val="0070C0"/>
              </a:solidFill>
            </a:endParaRPr>
          </a:p>
        </p:txBody>
      </p:sp>
      <p:sp>
        <p:nvSpPr>
          <p:cNvPr id="137" name="Rectangle 15"/>
          <p:cNvSpPr>
            <a:spLocks noChangeAspect="1" noChangeArrowheads="1"/>
          </p:cNvSpPr>
          <p:nvPr/>
        </p:nvSpPr>
        <p:spPr bwMode="auto">
          <a:xfrm>
            <a:off x="7239000" y="3810000"/>
            <a:ext cx="1905000" cy="38100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defRPr/>
            </a:pPr>
            <a:r>
              <a:rPr lang="en-US" dirty="0"/>
              <a:t>Compress contents</a:t>
            </a:r>
            <a:endParaRPr lang="en-US" dirty="0">
              <a:solidFill>
                <a:srgbClr val="FF0000"/>
              </a:solidFill>
            </a:endParaRPr>
          </a:p>
        </p:txBody>
      </p:sp>
      <p:sp>
        <p:nvSpPr>
          <p:cNvPr id="138" name="Rectangle 16"/>
          <p:cNvSpPr>
            <a:spLocks noChangeAspect="1" noChangeArrowheads="1"/>
          </p:cNvSpPr>
          <p:nvPr/>
        </p:nvSpPr>
        <p:spPr bwMode="auto">
          <a:xfrm>
            <a:off x="9677400" y="5410200"/>
            <a:ext cx="838200" cy="57785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r>
              <a:rPr lang="en-US" dirty="0">
                <a:solidFill>
                  <a:srgbClr val="C00000"/>
                </a:solidFill>
              </a:rPr>
              <a:t>sort</a:t>
            </a:r>
          </a:p>
        </p:txBody>
      </p:sp>
      <p:sp>
        <p:nvSpPr>
          <p:cNvPr id="139" name="Rectangle 19"/>
          <p:cNvSpPr>
            <a:spLocks noChangeAspect="1" noChangeArrowheads="1"/>
          </p:cNvSpPr>
          <p:nvPr/>
        </p:nvSpPr>
        <p:spPr bwMode="auto">
          <a:xfrm>
            <a:off x="7239000" y="5334000"/>
            <a:ext cx="1905000" cy="38100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defRPr/>
            </a:pPr>
            <a:r>
              <a:rPr lang="en-US" dirty="0"/>
              <a:t>Unique lines</a:t>
            </a:r>
            <a:endParaRPr lang="en-US" dirty="0">
              <a:solidFill>
                <a:srgbClr val="FF0000"/>
              </a:solidFill>
            </a:endParaRPr>
          </a:p>
        </p:txBody>
      </p:sp>
      <p:sp>
        <p:nvSpPr>
          <p:cNvPr id="140" name="Rectangle 20"/>
          <p:cNvSpPr>
            <a:spLocks noChangeAspect="1" noChangeArrowheads="1"/>
          </p:cNvSpPr>
          <p:nvPr/>
        </p:nvSpPr>
        <p:spPr bwMode="auto">
          <a:xfrm>
            <a:off x="9677400" y="4724400"/>
            <a:ext cx="838200" cy="57785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defRPr/>
            </a:pPr>
            <a:r>
              <a:rPr lang="en-US" dirty="0"/>
              <a:t>Encrypt/</a:t>
            </a:r>
          </a:p>
          <a:p>
            <a:pPr algn="ctr">
              <a:defRPr/>
            </a:pPr>
            <a:r>
              <a:rPr lang="en-US" dirty="0"/>
              <a:t>decrypt</a:t>
            </a:r>
            <a:endParaRPr lang="en-US" dirty="0">
              <a:solidFill>
                <a:srgbClr val="FF0000"/>
              </a:solidFill>
            </a:endParaRPr>
          </a:p>
        </p:txBody>
      </p:sp>
      <p:cxnSp>
        <p:nvCxnSpPr>
          <p:cNvPr id="144" name="Straight Connector 143"/>
          <p:cNvCxnSpPr/>
          <p:nvPr/>
        </p:nvCxnSpPr>
        <p:spPr>
          <a:xfrm rot="5400000">
            <a:off x="8001397" y="4571603"/>
            <a:ext cx="2895600" cy="794"/>
          </a:xfrm>
          <a:prstGeom prst="line">
            <a:avLst/>
          </a:prstGeom>
        </p:spPr>
        <p:style>
          <a:lnRef idx="3">
            <a:schemeClr val="accent2"/>
          </a:lnRef>
          <a:fillRef idx="0">
            <a:schemeClr val="accent2"/>
          </a:fillRef>
          <a:effectRef idx="2">
            <a:schemeClr val="accent2"/>
          </a:effectRef>
          <a:fontRef idx="minor">
            <a:schemeClr val="tx1"/>
          </a:fontRef>
        </p:style>
      </p:cxnSp>
      <p:cxnSp>
        <p:nvCxnSpPr>
          <p:cNvPr id="146" name="Straight Connector 145"/>
          <p:cNvCxnSpPr/>
          <p:nvPr/>
        </p:nvCxnSpPr>
        <p:spPr>
          <a:xfrm rot="10800000">
            <a:off x="9448800" y="4341811"/>
            <a:ext cx="2286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48" name="Straight Connector 147"/>
          <p:cNvCxnSpPr/>
          <p:nvPr/>
        </p:nvCxnSpPr>
        <p:spPr>
          <a:xfrm rot="10800000">
            <a:off x="9144001" y="4037012"/>
            <a:ext cx="3048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49" name="Straight Connector 148"/>
          <p:cNvCxnSpPr/>
          <p:nvPr/>
        </p:nvCxnSpPr>
        <p:spPr>
          <a:xfrm rot="10800000">
            <a:off x="9144001" y="4494211"/>
            <a:ext cx="3048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50" name="Straight Connector 149"/>
          <p:cNvCxnSpPr/>
          <p:nvPr/>
        </p:nvCxnSpPr>
        <p:spPr>
          <a:xfrm rot="10800000">
            <a:off x="9144001" y="4951411"/>
            <a:ext cx="3048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51" name="Straight Connector 150"/>
          <p:cNvCxnSpPr/>
          <p:nvPr/>
        </p:nvCxnSpPr>
        <p:spPr>
          <a:xfrm rot="10800000">
            <a:off x="9144001" y="5486400"/>
            <a:ext cx="3048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52" name="Straight Connector 151"/>
          <p:cNvCxnSpPr/>
          <p:nvPr/>
        </p:nvCxnSpPr>
        <p:spPr>
          <a:xfrm rot="10800000">
            <a:off x="9144001" y="6018211"/>
            <a:ext cx="3048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53" name="Straight Connector 152"/>
          <p:cNvCxnSpPr/>
          <p:nvPr/>
        </p:nvCxnSpPr>
        <p:spPr>
          <a:xfrm rot="10800000">
            <a:off x="9448800" y="5715000"/>
            <a:ext cx="2286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56" name="Straight Connector 155"/>
          <p:cNvCxnSpPr/>
          <p:nvPr/>
        </p:nvCxnSpPr>
        <p:spPr>
          <a:xfrm rot="10800000">
            <a:off x="9448801" y="5105400"/>
            <a:ext cx="228600" cy="1588"/>
          </a:xfrm>
          <a:prstGeom prst="line">
            <a:avLst/>
          </a:prstGeom>
        </p:spPr>
        <p:style>
          <a:lnRef idx="3">
            <a:schemeClr val="accent2"/>
          </a:lnRef>
          <a:fillRef idx="0">
            <a:schemeClr val="accent2"/>
          </a:fillRef>
          <a:effectRef idx="2">
            <a:schemeClr val="accent2"/>
          </a:effectRef>
          <a:fontRef idx="minor">
            <a:schemeClr val="tx1"/>
          </a:fontRef>
        </p:style>
      </p:cxnSp>
      <p:sp>
        <p:nvSpPr>
          <p:cNvPr id="157" name="Rectangle 20"/>
          <p:cNvSpPr>
            <a:spLocks noChangeAspect="1" noChangeArrowheads="1"/>
          </p:cNvSpPr>
          <p:nvPr/>
        </p:nvSpPr>
        <p:spPr bwMode="auto">
          <a:xfrm>
            <a:off x="9677400" y="4038600"/>
            <a:ext cx="838200" cy="57785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defRPr/>
            </a:pPr>
            <a:r>
              <a:rPr lang="en-US" dirty="0"/>
              <a:t>Count </a:t>
            </a:r>
          </a:p>
          <a:p>
            <a:pPr algn="ctr">
              <a:defRPr/>
            </a:pPr>
            <a:r>
              <a:rPr lang="en-US" dirty="0"/>
              <a:t>words</a:t>
            </a:r>
          </a:p>
        </p:txBody>
      </p:sp>
      <p:cxnSp>
        <p:nvCxnSpPr>
          <p:cNvPr id="159" name="Straight Connector 158"/>
          <p:cNvCxnSpPr/>
          <p:nvPr/>
        </p:nvCxnSpPr>
        <p:spPr>
          <a:xfrm rot="5400000">
            <a:off x="7734697" y="3238103"/>
            <a:ext cx="228600" cy="794"/>
          </a:xfrm>
          <a:prstGeom prst="line">
            <a:avLst/>
          </a:prstGeom>
        </p:spPr>
        <p:style>
          <a:lnRef idx="3">
            <a:schemeClr val="accent1"/>
          </a:lnRef>
          <a:fillRef idx="0">
            <a:schemeClr val="accent1"/>
          </a:fillRef>
          <a:effectRef idx="2">
            <a:schemeClr val="accent1"/>
          </a:effectRef>
          <a:fontRef idx="minor">
            <a:schemeClr val="tx1"/>
          </a:fontRef>
        </p:style>
      </p:cxnSp>
      <p:sp>
        <p:nvSpPr>
          <p:cNvPr id="162" name="Rectangle 14"/>
          <p:cNvSpPr>
            <a:spLocks noChangeAspect="1" noChangeArrowheads="1"/>
          </p:cNvSpPr>
          <p:nvPr/>
        </p:nvSpPr>
        <p:spPr bwMode="auto">
          <a:xfrm>
            <a:off x="7467600" y="3352800"/>
            <a:ext cx="609600" cy="38100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r>
              <a:rPr lang="en-US" dirty="0" err="1">
                <a:solidFill>
                  <a:srgbClr val="0070C0"/>
                </a:solidFill>
              </a:rPr>
              <a:t>lpq</a:t>
            </a:r>
            <a:endParaRPr lang="en-US" dirty="0">
              <a:solidFill>
                <a:srgbClr val="0070C0"/>
              </a:solidFill>
            </a:endParaRPr>
          </a:p>
        </p:txBody>
      </p:sp>
      <p:sp>
        <p:nvSpPr>
          <p:cNvPr id="163" name="Rectangle 14"/>
          <p:cNvSpPr>
            <a:spLocks noChangeAspect="1" noChangeArrowheads="1"/>
          </p:cNvSpPr>
          <p:nvPr/>
        </p:nvSpPr>
        <p:spPr bwMode="auto">
          <a:xfrm>
            <a:off x="8305800" y="3352800"/>
            <a:ext cx="914400" cy="381000"/>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wrap="none" anchor="ctr"/>
          <a:lstStyle/>
          <a:p>
            <a:pPr algn="ctr"/>
            <a:r>
              <a:rPr lang="en-US" dirty="0" err="1">
                <a:solidFill>
                  <a:srgbClr val="0070C0"/>
                </a:solidFill>
              </a:rPr>
              <a:t>enscript</a:t>
            </a:r>
            <a:endParaRPr lang="en-US" dirty="0">
              <a:solidFill>
                <a:srgbClr val="0070C0"/>
              </a:solidFill>
            </a:endParaRPr>
          </a:p>
        </p:txBody>
      </p:sp>
      <p:cxnSp>
        <p:nvCxnSpPr>
          <p:cNvPr id="164" name="Straight Connector 163"/>
          <p:cNvCxnSpPr/>
          <p:nvPr/>
        </p:nvCxnSpPr>
        <p:spPr>
          <a:xfrm rot="5400000">
            <a:off x="7125097" y="3238103"/>
            <a:ext cx="228600" cy="794"/>
          </a:xfrm>
          <a:prstGeom prst="line">
            <a:avLst/>
          </a:prstGeom>
        </p:spPr>
        <p:style>
          <a:lnRef idx="3">
            <a:schemeClr val="accent1"/>
          </a:lnRef>
          <a:fillRef idx="0">
            <a:schemeClr val="accent1"/>
          </a:fillRef>
          <a:effectRef idx="2">
            <a:schemeClr val="accent1"/>
          </a:effectRef>
          <a:fontRef idx="minor">
            <a:schemeClr val="tx1"/>
          </a:fontRef>
        </p:style>
      </p:cxnSp>
      <p:cxnSp>
        <p:nvCxnSpPr>
          <p:cNvPr id="165" name="Straight Connector 164"/>
          <p:cNvCxnSpPr/>
          <p:nvPr/>
        </p:nvCxnSpPr>
        <p:spPr>
          <a:xfrm rot="5400000">
            <a:off x="8420497" y="3238103"/>
            <a:ext cx="228600" cy="794"/>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824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6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6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4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5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5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5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5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5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5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3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3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3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3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3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129"/>
                                        </p:tgtEl>
                                      </p:cBhvr>
                                    </p:animEffect>
                                    <p:set>
                                      <p:cBhvr>
                                        <p:cTn id="115" dur="1" fill="hold">
                                          <p:stCondLst>
                                            <p:cond delay="499"/>
                                          </p:stCondLst>
                                        </p:cTn>
                                        <p:tgtEl>
                                          <p:spTgt spid="129"/>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123"/>
                                        </p:tgtEl>
                                      </p:cBhvr>
                                    </p:animEffect>
                                    <p:set>
                                      <p:cBhvr>
                                        <p:cTn id="118" dur="1" fill="hold">
                                          <p:stCondLst>
                                            <p:cond delay="499"/>
                                          </p:stCondLst>
                                        </p:cTn>
                                        <p:tgtEl>
                                          <p:spTgt spid="123"/>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130"/>
                                        </p:tgtEl>
                                      </p:cBhvr>
                                    </p:animEffect>
                                    <p:set>
                                      <p:cBhvr>
                                        <p:cTn id="121" dur="1" fill="hold">
                                          <p:stCondLst>
                                            <p:cond delay="499"/>
                                          </p:stCondLst>
                                        </p:cTn>
                                        <p:tgtEl>
                                          <p:spTgt spid="130"/>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64"/>
                                        </p:tgtEl>
                                      </p:cBhvr>
                                    </p:animEffect>
                                    <p:set>
                                      <p:cBhvr>
                                        <p:cTn id="124" dur="1" fill="hold">
                                          <p:stCondLst>
                                            <p:cond delay="499"/>
                                          </p:stCondLst>
                                        </p:cTn>
                                        <p:tgtEl>
                                          <p:spTgt spid="164"/>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159"/>
                                        </p:tgtEl>
                                      </p:cBhvr>
                                    </p:animEffect>
                                    <p:set>
                                      <p:cBhvr>
                                        <p:cTn id="127" dur="1" fill="hold">
                                          <p:stCondLst>
                                            <p:cond delay="499"/>
                                          </p:stCondLst>
                                        </p:cTn>
                                        <p:tgtEl>
                                          <p:spTgt spid="159"/>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500"/>
                                        <p:tgtEl>
                                          <p:spTgt spid="165"/>
                                        </p:tgtEl>
                                      </p:cBhvr>
                                    </p:animEffect>
                                    <p:set>
                                      <p:cBhvr>
                                        <p:cTn id="130" dur="1" fill="hold">
                                          <p:stCondLst>
                                            <p:cond delay="499"/>
                                          </p:stCondLst>
                                        </p:cTn>
                                        <p:tgtEl>
                                          <p:spTgt spid="165"/>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136"/>
                                        </p:tgtEl>
                                      </p:cBhvr>
                                    </p:animEffect>
                                    <p:set>
                                      <p:cBhvr>
                                        <p:cTn id="133" dur="1" fill="hold">
                                          <p:stCondLst>
                                            <p:cond delay="499"/>
                                          </p:stCondLst>
                                        </p:cTn>
                                        <p:tgtEl>
                                          <p:spTgt spid="136"/>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162"/>
                                        </p:tgtEl>
                                      </p:cBhvr>
                                    </p:animEffect>
                                    <p:set>
                                      <p:cBhvr>
                                        <p:cTn id="136" dur="1" fill="hold">
                                          <p:stCondLst>
                                            <p:cond delay="499"/>
                                          </p:stCondLst>
                                        </p:cTn>
                                        <p:tgtEl>
                                          <p:spTgt spid="162"/>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163"/>
                                        </p:tgtEl>
                                      </p:cBhvr>
                                    </p:animEffect>
                                    <p:set>
                                      <p:cBhvr>
                                        <p:cTn id="139" dur="1" fill="hold">
                                          <p:stCondLst>
                                            <p:cond delay="499"/>
                                          </p:stCondLst>
                                        </p:cTn>
                                        <p:tgtEl>
                                          <p:spTgt spid="163"/>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148"/>
                                        </p:tgtEl>
                                      </p:cBhvr>
                                    </p:animEffect>
                                    <p:set>
                                      <p:cBhvr>
                                        <p:cTn id="142" dur="1" fill="hold">
                                          <p:stCondLst>
                                            <p:cond delay="499"/>
                                          </p:stCondLst>
                                        </p:cTn>
                                        <p:tgtEl>
                                          <p:spTgt spid="148"/>
                                        </p:tgtEl>
                                        <p:attrNameLst>
                                          <p:attrName>style.visibility</p:attrName>
                                        </p:attrNameLst>
                                      </p:cBhvr>
                                      <p:to>
                                        <p:strVal val="hidden"/>
                                      </p:to>
                                    </p:set>
                                  </p:childTnLst>
                                </p:cTn>
                              </p:par>
                              <p:par>
                                <p:cTn id="143" presetID="10" presetClass="exit" presetSubtype="0" fill="hold" nodeType="withEffect">
                                  <p:stCondLst>
                                    <p:cond delay="0"/>
                                  </p:stCondLst>
                                  <p:childTnLst>
                                    <p:animEffect transition="out" filter="fade">
                                      <p:cBhvr>
                                        <p:cTn id="144" dur="500"/>
                                        <p:tgtEl>
                                          <p:spTgt spid="146"/>
                                        </p:tgtEl>
                                      </p:cBhvr>
                                    </p:animEffect>
                                    <p:set>
                                      <p:cBhvr>
                                        <p:cTn id="145" dur="1" fill="hold">
                                          <p:stCondLst>
                                            <p:cond delay="499"/>
                                          </p:stCondLst>
                                        </p:cTn>
                                        <p:tgtEl>
                                          <p:spTgt spid="146"/>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149"/>
                                        </p:tgtEl>
                                      </p:cBhvr>
                                    </p:animEffect>
                                    <p:set>
                                      <p:cBhvr>
                                        <p:cTn id="148" dur="1" fill="hold">
                                          <p:stCondLst>
                                            <p:cond delay="499"/>
                                          </p:stCondLst>
                                        </p:cTn>
                                        <p:tgtEl>
                                          <p:spTgt spid="149"/>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150"/>
                                        </p:tgtEl>
                                      </p:cBhvr>
                                    </p:animEffect>
                                    <p:set>
                                      <p:cBhvr>
                                        <p:cTn id="151" dur="1" fill="hold">
                                          <p:stCondLst>
                                            <p:cond delay="499"/>
                                          </p:stCondLst>
                                        </p:cTn>
                                        <p:tgtEl>
                                          <p:spTgt spid="150"/>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156"/>
                                        </p:tgtEl>
                                      </p:cBhvr>
                                    </p:animEffect>
                                    <p:set>
                                      <p:cBhvr>
                                        <p:cTn id="154" dur="1" fill="hold">
                                          <p:stCondLst>
                                            <p:cond delay="499"/>
                                          </p:stCondLst>
                                        </p:cTn>
                                        <p:tgtEl>
                                          <p:spTgt spid="156"/>
                                        </p:tgtEl>
                                        <p:attrNameLst>
                                          <p:attrName>style.visibility</p:attrName>
                                        </p:attrNameLst>
                                      </p:cBhvr>
                                      <p:to>
                                        <p:strVal val="hidden"/>
                                      </p:to>
                                    </p:set>
                                  </p:childTnLst>
                                </p:cTn>
                              </p:par>
                              <p:par>
                                <p:cTn id="155" presetID="10" presetClass="exit" presetSubtype="0" fill="hold" nodeType="withEffect">
                                  <p:stCondLst>
                                    <p:cond delay="0"/>
                                  </p:stCondLst>
                                  <p:childTnLst>
                                    <p:animEffect transition="out" filter="fade">
                                      <p:cBhvr>
                                        <p:cTn id="156" dur="500"/>
                                        <p:tgtEl>
                                          <p:spTgt spid="151"/>
                                        </p:tgtEl>
                                      </p:cBhvr>
                                    </p:animEffect>
                                    <p:set>
                                      <p:cBhvr>
                                        <p:cTn id="157" dur="1" fill="hold">
                                          <p:stCondLst>
                                            <p:cond delay="499"/>
                                          </p:stCondLst>
                                        </p:cTn>
                                        <p:tgtEl>
                                          <p:spTgt spid="151"/>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139"/>
                                        </p:tgtEl>
                                      </p:cBhvr>
                                    </p:animEffect>
                                    <p:set>
                                      <p:cBhvr>
                                        <p:cTn id="160" dur="1" fill="hold">
                                          <p:stCondLst>
                                            <p:cond delay="499"/>
                                          </p:stCondLst>
                                        </p:cTn>
                                        <p:tgtEl>
                                          <p:spTgt spid="139"/>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134"/>
                                        </p:tgtEl>
                                      </p:cBhvr>
                                    </p:animEffect>
                                    <p:set>
                                      <p:cBhvr>
                                        <p:cTn id="163" dur="1" fill="hold">
                                          <p:stCondLst>
                                            <p:cond delay="499"/>
                                          </p:stCondLst>
                                        </p:cTn>
                                        <p:tgtEl>
                                          <p:spTgt spid="134"/>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133"/>
                                        </p:tgtEl>
                                      </p:cBhvr>
                                    </p:animEffect>
                                    <p:set>
                                      <p:cBhvr>
                                        <p:cTn id="166" dur="1" fill="hold">
                                          <p:stCondLst>
                                            <p:cond delay="499"/>
                                          </p:stCondLst>
                                        </p:cTn>
                                        <p:tgtEl>
                                          <p:spTgt spid="133"/>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137"/>
                                        </p:tgtEl>
                                      </p:cBhvr>
                                    </p:animEffect>
                                    <p:set>
                                      <p:cBhvr>
                                        <p:cTn id="169" dur="1" fill="hold">
                                          <p:stCondLst>
                                            <p:cond delay="499"/>
                                          </p:stCondLst>
                                        </p:cTn>
                                        <p:tgtEl>
                                          <p:spTgt spid="137"/>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157"/>
                                        </p:tgtEl>
                                      </p:cBhvr>
                                    </p:animEffect>
                                    <p:set>
                                      <p:cBhvr>
                                        <p:cTn id="172" dur="1" fill="hold">
                                          <p:stCondLst>
                                            <p:cond delay="499"/>
                                          </p:stCondLst>
                                        </p:cTn>
                                        <p:tgtEl>
                                          <p:spTgt spid="157"/>
                                        </p:tgtEl>
                                        <p:attrNameLst>
                                          <p:attrName>style.visibility</p:attrName>
                                        </p:attrNameLst>
                                      </p:cBhvr>
                                      <p:to>
                                        <p:strVal val="hidden"/>
                                      </p:to>
                                    </p:set>
                                  </p:childTnLst>
                                </p:cTn>
                              </p:par>
                              <p:par>
                                <p:cTn id="173" presetID="10" presetClass="exit" presetSubtype="0" fill="hold" grpId="1" nodeType="withEffect">
                                  <p:stCondLst>
                                    <p:cond delay="0"/>
                                  </p:stCondLst>
                                  <p:childTnLst>
                                    <p:animEffect transition="out" filter="fade">
                                      <p:cBhvr>
                                        <p:cTn id="174" dur="500"/>
                                        <p:tgtEl>
                                          <p:spTgt spid="140"/>
                                        </p:tgtEl>
                                      </p:cBhvr>
                                    </p:animEffect>
                                    <p:set>
                                      <p:cBhvr>
                                        <p:cTn id="175" dur="1" fill="hold">
                                          <p:stCondLst>
                                            <p:cond delay="499"/>
                                          </p:stCondLst>
                                        </p:cTn>
                                        <p:tgtEl>
                                          <p:spTgt spid="140"/>
                                        </p:tgtEl>
                                        <p:attrNameLst>
                                          <p:attrName>style.visibility</p:attrName>
                                        </p:attrNameLst>
                                      </p:cBhvr>
                                      <p:to>
                                        <p:strVal val="hidden"/>
                                      </p:to>
                                    </p:set>
                                  </p:childTnLst>
                                </p:cTn>
                              </p:par>
                              <p:par>
                                <p:cTn id="176" presetID="10" presetClass="exit" presetSubtype="0" fill="hold" nodeType="withEffect">
                                  <p:stCondLst>
                                    <p:cond delay="0"/>
                                  </p:stCondLst>
                                  <p:childTnLst>
                                    <p:animEffect transition="out" filter="fade">
                                      <p:cBhvr>
                                        <p:cTn id="177" dur="500"/>
                                        <p:tgtEl>
                                          <p:spTgt spid="152"/>
                                        </p:tgtEl>
                                      </p:cBhvr>
                                    </p:animEffect>
                                    <p:set>
                                      <p:cBhvr>
                                        <p:cTn id="178" dur="1" fill="hold">
                                          <p:stCondLst>
                                            <p:cond delay="499"/>
                                          </p:stCondLst>
                                        </p:cTn>
                                        <p:tgtEl>
                                          <p:spTgt spid="152"/>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135"/>
                                        </p:tgtEl>
                                      </p:cBhvr>
                                    </p:animEffect>
                                    <p:set>
                                      <p:cBhvr>
                                        <p:cTn id="181" dur="1" fill="hold">
                                          <p:stCondLst>
                                            <p:cond delay="499"/>
                                          </p:stCondLst>
                                        </p:cTn>
                                        <p:tgtEl>
                                          <p:spTgt spid="135"/>
                                        </p:tgtEl>
                                        <p:attrNameLst>
                                          <p:attrName>style.visibility</p:attrName>
                                        </p:attrNameLst>
                                      </p:cBhvr>
                                      <p:to>
                                        <p:strVal val="hidden"/>
                                      </p:to>
                                    </p:set>
                                  </p:childTnLst>
                                </p:cTn>
                              </p:par>
                              <p:par>
                                <p:cTn id="182" presetID="10" presetClass="exit" presetSubtype="0" fill="hold" nodeType="withEffect">
                                  <p:stCondLst>
                                    <p:cond delay="0"/>
                                  </p:stCondLst>
                                  <p:childTnLst>
                                    <p:animEffect transition="out" filter="fade">
                                      <p:cBhvr>
                                        <p:cTn id="183" dur="500"/>
                                        <p:tgtEl>
                                          <p:spTgt spid="153"/>
                                        </p:tgtEl>
                                      </p:cBhvr>
                                    </p:animEffect>
                                    <p:set>
                                      <p:cBhvr>
                                        <p:cTn id="184" dur="1" fill="hold">
                                          <p:stCondLst>
                                            <p:cond delay="499"/>
                                          </p:stCondLst>
                                        </p:cTn>
                                        <p:tgtEl>
                                          <p:spTgt spid="153"/>
                                        </p:tgtEl>
                                        <p:attrNameLst>
                                          <p:attrName>style.visibility</p:attrName>
                                        </p:attrNameLst>
                                      </p:cBhvr>
                                      <p:to>
                                        <p:strVal val="hidden"/>
                                      </p:to>
                                    </p:set>
                                  </p:childTnLst>
                                </p:cTn>
                              </p:par>
                              <p:par>
                                <p:cTn id="185" presetID="10" presetClass="exit" presetSubtype="0" fill="hold" grpId="1" nodeType="withEffect">
                                  <p:stCondLst>
                                    <p:cond delay="0"/>
                                  </p:stCondLst>
                                  <p:childTnLst>
                                    <p:animEffect transition="out" filter="fade">
                                      <p:cBhvr>
                                        <p:cTn id="186" dur="500"/>
                                        <p:tgtEl>
                                          <p:spTgt spid="138"/>
                                        </p:tgtEl>
                                      </p:cBhvr>
                                    </p:animEffect>
                                    <p:set>
                                      <p:cBhvr>
                                        <p:cTn id="187" dur="1" fill="hold">
                                          <p:stCondLst>
                                            <p:cond delay="499"/>
                                          </p:stCondLst>
                                        </p:cTn>
                                        <p:tgtEl>
                                          <p:spTgt spid="138"/>
                                        </p:tgtEl>
                                        <p:attrNameLst>
                                          <p:attrName>style.visibility</p:attrName>
                                        </p:attrNameLst>
                                      </p:cBhvr>
                                      <p:to>
                                        <p:strVal val="hidden"/>
                                      </p:to>
                                    </p:set>
                                  </p:childTnLst>
                                </p:cTn>
                              </p:par>
                              <p:par>
                                <p:cTn id="188" presetID="10" presetClass="exit" presetSubtype="0" fill="hold" nodeType="withEffect">
                                  <p:stCondLst>
                                    <p:cond delay="0"/>
                                  </p:stCondLst>
                                  <p:childTnLst>
                                    <p:animEffect transition="out" filter="fade">
                                      <p:cBhvr>
                                        <p:cTn id="189" dur="500"/>
                                        <p:tgtEl>
                                          <p:spTgt spid="144"/>
                                        </p:tgtEl>
                                      </p:cBhvr>
                                    </p:animEffect>
                                    <p:set>
                                      <p:cBhvr>
                                        <p:cTn id="190" dur="1" fill="hold">
                                          <p:stCondLst>
                                            <p:cond delay="499"/>
                                          </p:stCondLst>
                                        </p:cTn>
                                        <p:tgtEl>
                                          <p:spTgt spid="1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91" grpId="0" animBg="1"/>
      <p:bldP spid="92" grpId="0" animBg="1"/>
      <p:bldP spid="93" grpId="0" animBg="1"/>
      <p:bldP spid="94" grpId="0" animBg="1"/>
      <p:bldP spid="95" grpId="0" animBg="1"/>
      <p:bldP spid="123" grpId="0" animBg="1"/>
      <p:bldP spid="123" grpId="1" animBg="1"/>
      <p:bldP spid="124" grpId="0" animBg="1"/>
      <p:bldP spid="125" grpId="0"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57" grpId="0" animBg="1"/>
      <p:bldP spid="157" grpId="1" animBg="1"/>
      <p:bldP spid="162" grpId="0" animBg="1"/>
      <p:bldP spid="162" grpId="1" animBg="1"/>
      <p:bldP spid="163" grpId="0" animBg="1"/>
      <p:bldP spid="16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8"/>
          <p:cNvGraphicFramePr>
            <a:graphicFrameLocks noGrp="1"/>
          </p:cNvGraphicFramePr>
          <p:nvPr/>
        </p:nvGraphicFramePr>
        <p:xfrm>
          <a:off x="2209800" y="4714016"/>
          <a:ext cx="7620000" cy="1534384"/>
        </p:xfrm>
        <a:graphic>
          <a:graphicData uri="http://schemas.openxmlformats.org/drawingml/2006/table">
            <a:tbl>
              <a:tblPr/>
              <a:tblGrid>
                <a:gridCol w="3120571">
                  <a:extLst>
                    <a:ext uri="{9D8B030D-6E8A-4147-A177-3AD203B41FA5}">
                      <a16:colId xmlns:a16="http://schemas.microsoft.com/office/drawing/2014/main" val="20000"/>
                    </a:ext>
                  </a:extLst>
                </a:gridCol>
                <a:gridCol w="4499429">
                  <a:extLst>
                    <a:ext uri="{9D8B030D-6E8A-4147-A177-3AD203B41FA5}">
                      <a16:colId xmlns:a16="http://schemas.microsoft.com/office/drawing/2014/main" val="20001"/>
                    </a:ext>
                  </a:extLst>
                </a:gridCol>
              </a:tblGrid>
              <a:tr h="7036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Command Syntax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Meaning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0"/>
                  </a:ext>
                </a:extLst>
              </a:tr>
              <a:tr h="83078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rPr>
                        <a:t>command &lt; file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000" b="1" i="0" u="none" strike="noStrike" cap="none" normalizeH="0" baseline="0" dirty="0">
                          <a:ln>
                            <a:noFill/>
                          </a:ln>
                          <a:solidFill>
                            <a:schemeClr val="tx1"/>
                          </a:solidFill>
                          <a:effectLst/>
                          <a:latin typeface="Times New Roman" pitchFamily="18" charset="0"/>
                        </a:rPr>
                        <a:t>Redirect input from file to command.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File display, redirections and pipes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9</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a:effectLst>
                  <a:outerShdw blurRad="38100" dist="38100" dir="2700000" algn="tl">
                    <a:srgbClr val="C0C0C0"/>
                  </a:outerShdw>
                </a:effectLst>
              </a:rPr>
              <a:t>Redirection</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45" name="Straight Connector 44"/>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graphicFrame>
        <p:nvGraphicFramePr>
          <p:cNvPr id="8" name="Group 48"/>
          <p:cNvGraphicFramePr>
            <a:graphicFrameLocks noGrp="1"/>
          </p:cNvGraphicFramePr>
          <p:nvPr/>
        </p:nvGraphicFramePr>
        <p:xfrm>
          <a:off x="2209800" y="1676400"/>
          <a:ext cx="7620000" cy="2227604"/>
        </p:xfrm>
        <a:graphic>
          <a:graphicData uri="http://schemas.openxmlformats.org/drawingml/2006/table">
            <a:tbl>
              <a:tblPr/>
              <a:tblGrid>
                <a:gridCol w="3120571">
                  <a:extLst>
                    <a:ext uri="{9D8B030D-6E8A-4147-A177-3AD203B41FA5}">
                      <a16:colId xmlns:a16="http://schemas.microsoft.com/office/drawing/2014/main" val="20000"/>
                    </a:ext>
                  </a:extLst>
                </a:gridCol>
                <a:gridCol w="4499429">
                  <a:extLst>
                    <a:ext uri="{9D8B030D-6E8A-4147-A177-3AD203B41FA5}">
                      <a16:colId xmlns:a16="http://schemas.microsoft.com/office/drawing/2014/main" val="20001"/>
                    </a:ext>
                  </a:extLst>
                </a:gridCol>
              </a:tblGrid>
              <a:tr h="7036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Command Syntax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Meaning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99"/>
                    </a:solidFill>
                  </a:tcPr>
                </a:tc>
                <a:extLst>
                  <a:ext uri="{0D108BD9-81ED-4DB2-BD59-A6C34878D82A}">
                    <a16:rowId xmlns:a16="http://schemas.microsoft.com/office/drawing/2014/main" val="10000"/>
                  </a:ext>
                </a:extLst>
              </a:tr>
              <a:tr h="7412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rPr>
                        <a:t>command &gt; file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000" b="1" i="0" u="none" strike="noStrike" cap="none" normalizeH="0" baseline="0" dirty="0">
                          <a:ln>
                            <a:noFill/>
                          </a:ln>
                          <a:solidFill>
                            <a:schemeClr val="tx1"/>
                          </a:solidFill>
                          <a:effectLst/>
                          <a:latin typeface="Times New Roman" pitchFamily="18" charset="0"/>
                        </a:rPr>
                        <a:t>Redirect output from command to file</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000" b="1" i="1" u="none" strike="noStrike" cap="none" normalizeH="0" baseline="0" dirty="0">
                          <a:ln>
                            <a:noFill/>
                          </a:ln>
                          <a:solidFill>
                            <a:srgbClr val="FF0000"/>
                          </a:solidFill>
                          <a:effectLst/>
                          <a:latin typeface="Times New Roman" pitchFamily="18" charset="0"/>
                        </a:rPr>
                        <a:t>Replaces</a:t>
                      </a:r>
                      <a:r>
                        <a:rPr kumimoji="0" lang="en-US" sz="2000" b="1" i="1" u="none" strike="noStrike" cap="none" normalizeH="0" baseline="0" dirty="0">
                          <a:ln>
                            <a:noFill/>
                          </a:ln>
                          <a:solidFill>
                            <a:schemeClr val="tx1"/>
                          </a:solidFill>
                          <a:effectLst/>
                          <a:latin typeface="Times New Roman" pitchFamily="18" charset="0"/>
                        </a:rPr>
                        <a:t> the file if it already exists.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36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rPr>
                        <a:t>command &gt;&gt; file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rPr>
                        <a:t>Redirect output of command to file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1" u="none" strike="noStrike" cap="none" normalizeH="0" baseline="0" dirty="0">
                          <a:ln>
                            <a:noFill/>
                          </a:ln>
                          <a:solidFill>
                            <a:srgbClr val="FF0000"/>
                          </a:solidFill>
                          <a:effectLst/>
                          <a:latin typeface="Times New Roman" pitchFamily="18" charset="0"/>
                        </a:rPr>
                        <a:t>Appends</a:t>
                      </a:r>
                      <a:r>
                        <a:rPr kumimoji="0" lang="en-US" sz="2000" b="1" i="1" u="none" strike="noStrike" cap="none" normalizeH="0" baseline="0" dirty="0">
                          <a:ln>
                            <a:noFill/>
                          </a:ln>
                          <a:solidFill>
                            <a:schemeClr val="tx1"/>
                          </a:solidFill>
                          <a:effectLst/>
                          <a:latin typeface="Times New Roman" pitchFamily="18" charset="0"/>
                        </a:rPr>
                        <a:t> if the file already exists.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2" name="TextBox 11"/>
          <p:cNvSpPr txBox="1"/>
          <p:nvPr/>
        </p:nvSpPr>
        <p:spPr>
          <a:xfrm>
            <a:off x="1524000" y="990601"/>
            <a:ext cx="9144000" cy="584775"/>
          </a:xfrm>
          <a:prstGeom prst="rect">
            <a:avLst/>
          </a:prstGeom>
          <a:noFill/>
        </p:spPr>
        <p:txBody>
          <a:bodyPr wrap="square" rtlCol="0">
            <a:spAutoFit/>
          </a:bodyPr>
          <a:lstStyle/>
          <a:p>
            <a:pPr algn="ctr"/>
            <a:r>
              <a:rPr lang="en-GB" sz="3200" dirty="0"/>
              <a:t>To redirect the </a:t>
            </a:r>
            <a:r>
              <a:rPr lang="en-GB" sz="3200" dirty="0">
                <a:solidFill>
                  <a:srgbClr val="FF0000"/>
                </a:solidFill>
              </a:rPr>
              <a:t>standard output</a:t>
            </a:r>
            <a:r>
              <a:rPr lang="en-GB" sz="3200" dirty="0"/>
              <a:t>, you can use either:</a:t>
            </a:r>
          </a:p>
        </p:txBody>
      </p:sp>
      <p:sp>
        <p:nvSpPr>
          <p:cNvPr id="14" name="TextBox 13"/>
          <p:cNvSpPr txBox="1"/>
          <p:nvPr/>
        </p:nvSpPr>
        <p:spPr>
          <a:xfrm>
            <a:off x="1524000" y="4038601"/>
            <a:ext cx="9144000" cy="584775"/>
          </a:xfrm>
          <a:prstGeom prst="rect">
            <a:avLst/>
          </a:prstGeom>
          <a:noFill/>
        </p:spPr>
        <p:txBody>
          <a:bodyPr wrap="square" rtlCol="0">
            <a:spAutoFit/>
          </a:bodyPr>
          <a:lstStyle/>
          <a:p>
            <a:pPr algn="ctr"/>
            <a:r>
              <a:rPr lang="en-GB" sz="3200" dirty="0"/>
              <a:t>To redirect the </a:t>
            </a:r>
            <a:r>
              <a:rPr lang="en-GB" sz="3200" dirty="0">
                <a:solidFill>
                  <a:srgbClr val="FF0000"/>
                </a:solidFill>
              </a:rPr>
              <a:t>standard input</a:t>
            </a:r>
            <a:r>
              <a:rPr lang="en-GB" sz="3200" dirty="0"/>
              <a:t>, use:</a:t>
            </a:r>
          </a:p>
        </p:txBody>
      </p:sp>
    </p:spTree>
    <p:extLst>
      <p:ext uri="{BB962C8B-B14F-4D97-AF65-F5344CB8AC3E}">
        <p14:creationId xmlns:p14="http://schemas.microsoft.com/office/powerpoint/2010/main" val="1092940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Shell </a:t>
            </a:r>
            <a:r>
              <a:rPr lang="fr-FR" dirty="0" err="1"/>
              <a:t>programming</a:t>
            </a:r>
            <a:r>
              <a:rPr lang="fr-FR" dirty="0"/>
              <a:t>: variables and </a:t>
            </a:r>
            <a:r>
              <a:rPr lang="fr-FR" dirty="0" err="1"/>
              <a:t>conditionals</a:t>
            </a:r>
            <a:endParaRPr lang="fr-FR" dirty="0"/>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10</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a:effectLst>
                  <a:outerShdw blurRad="38100" dist="38100" dir="2700000" algn="tl">
                    <a:srgbClr val="C0C0C0"/>
                  </a:outerShdw>
                </a:effectLst>
              </a:rPr>
              <a:t>Variables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2057400" y="1857614"/>
            <a:ext cx="8686800" cy="2400657"/>
          </a:xfrm>
          <a:prstGeom prst="rect">
            <a:avLst/>
          </a:prstGeom>
          <a:noFill/>
        </p:spPr>
        <p:txBody>
          <a:bodyPr wrap="square" rtlCol="0">
            <a:spAutoFit/>
          </a:bodyPr>
          <a:lstStyle/>
          <a:p>
            <a:pPr>
              <a:buFont typeface="Arial" pitchFamily="34" charset="0"/>
              <a:buChar char="•"/>
            </a:pPr>
            <a:r>
              <a:rPr lang="en-GB" sz="3000" dirty="0"/>
              <a:t> You </a:t>
            </a:r>
            <a:r>
              <a:rPr lang="en-GB" sz="3000" dirty="0">
                <a:solidFill>
                  <a:srgbClr val="FF0000"/>
                </a:solidFill>
              </a:rPr>
              <a:t>create them </a:t>
            </a:r>
            <a:r>
              <a:rPr lang="en-GB" sz="3000" dirty="0"/>
              <a:t>in your code</a:t>
            </a:r>
          </a:p>
          <a:p>
            <a:pPr>
              <a:buFont typeface="Arial" pitchFamily="34" charset="0"/>
              <a:buChar char="•"/>
            </a:pPr>
            <a:endParaRPr lang="en-GB" sz="3000" dirty="0"/>
          </a:p>
          <a:p>
            <a:pPr>
              <a:buFont typeface="Arial" pitchFamily="34" charset="0"/>
              <a:buChar char="•"/>
            </a:pPr>
            <a:r>
              <a:rPr lang="en-GB" sz="3000" dirty="0"/>
              <a:t> They are part of the user’s </a:t>
            </a:r>
            <a:r>
              <a:rPr lang="en-GB" sz="3000" dirty="0">
                <a:solidFill>
                  <a:srgbClr val="FF0000"/>
                </a:solidFill>
              </a:rPr>
              <a:t>environment</a:t>
            </a:r>
            <a:r>
              <a:rPr lang="en-GB" sz="3000" dirty="0"/>
              <a:t> (e.g., user id)</a:t>
            </a:r>
          </a:p>
          <a:p>
            <a:pPr>
              <a:buFont typeface="Arial" pitchFamily="34" charset="0"/>
              <a:buChar char="•"/>
            </a:pPr>
            <a:endParaRPr lang="en-GB" sz="3000" dirty="0"/>
          </a:p>
          <a:p>
            <a:pPr>
              <a:buFont typeface="Arial" pitchFamily="34" charset="0"/>
              <a:buChar char="•"/>
            </a:pPr>
            <a:r>
              <a:rPr lang="en-GB" sz="3000" dirty="0"/>
              <a:t> They are passed as </a:t>
            </a:r>
            <a:r>
              <a:rPr lang="en-GB" sz="3000" dirty="0">
                <a:solidFill>
                  <a:srgbClr val="FF0000"/>
                </a:solidFill>
              </a:rPr>
              <a:t>arguments</a:t>
            </a:r>
            <a:r>
              <a:rPr lang="en-GB" sz="3000" dirty="0"/>
              <a:t> to the script</a:t>
            </a:r>
          </a:p>
        </p:txBody>
      </p:sp>
      <p:sp>
        <p:nvSpPr>
          <p:cNvPr id="11" name="TextBox 10"/>
          <p:cNvSpPr txBox="1"/>
          <p:nvPr/>
        </p:nvSpPr>
        <p:spPr>
          <a:xfrm>
            <a:off x="2514600" y="5248870"/>
            <a:ext cx="7543800"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5400" dirty="0"/>
              <a:t>$</a:t>
            </a:r>
            <a:r>
              <a:rPr lang="en-GB" sz="5400" i="1" dirty="0"/>
              <a:t>name</a:t>
            </a:r>
            <a:r>
              <a:rPr lang="en-GB" sz="5400" dirty="0"/>
              <a:t> refers to a variable</a:t>
            </a:r>
          </a:p>
        </p:txBody>
      </p:sp>
      <p:sp>
        <p:nvSpPr>
          <p:cNvPr id="12" name="TextBox 11"/>
          <p:cNvSpPr txBox="1"/>
          <p:nvPr/>
        </p:nvSpPr>
        <p:spPr>
          <a:xfrm>
            <a:off x="1524000" y="990601"/>
            <a:ext cx="9144000" cy="584775"/>
          </a:xfrm>
          <a:prstGeom prst="rect">
            <a:avLst/>
          </a:prstGeom>
          <a:noFill/>
        </p:spPr>
        <p:txBody>
          <a:bodyPr wrap="square" rtlCol="0">
            <a:spAutoFit/>
          </a:bodyPr>
          <a:lstStyle/>
          <a:p>
            <a:r>
              <a:rPr lang="en-GB" sz="3200" dirty="0"/>
              <a:t>Variables can come from three ways:</a:t>
            </a:r>
          </a:p>
        </p:txBody>
      </p:sp>
      <p:sp>
        <p:nvSpPr>
          <p:cNvPr id="13" name="TextBox 12"/>
          <p:cNvSpPr txBox="1"/>
          <p:nvPr/>
        </p:nvSpPr>
        <p:spPr>
          <a:xfrm>
            <a:off x="1524000" y="4444426"/>
            <a:ext cx="9144000" cy="584775"/>
          </a:xfrm>
          <a:prstGeom prst="rect">
            <a:avLst/>
          </a:prstGeom>
          <a:noFill/>
        </p:spPr>
        <p:txBody>
          <a:bodyPr wrap="square" rtlCol="0">
            <a:spAutoFit/>
          </a:bodyPr>
          <a:lstStyle/>
          <a:p>
            <a:r>
              <a:rPr lang="en-GB" sz="3200" dirty="0"/>
              <a:t>Regardless of where they come from,</a:t>
            </a:r>
          </a:p>
        </p:txBody>
      </p:sp>
    </p:spTree>
    <p:extLst>
      <p:ext uri="{BB962C8B-B14F-4D97-AF65-F5344CB8AC3E}">
        <p14:creationId xmlns:p14="http://schemas.microsoft.com/office/powerpoint/2010/main" val="413124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Shell </a:t>
            </a:r>
            <a:r>
              <a:rPr lang="fr-FR" dirty="0" err="1"/>
              <a:t>programming</a:t>
            </a:r>
            <a:r>
              <a:rPr lang="fr-FR" dirty="0"/>
              <a:t>: variables and </a:t>
            </a:r>
            <a:r>
              <a:rPr lang="fr-FR" dirty="0" err="1"/>
              <a:t>conditionals</a:t>
            </a:r>
            <a:endParaRPr lang="fr-FR" dirty="0"/>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13</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a:effectLst>
                  <a:outerShdw blurRad="38100" dist="38100" dir="2700000" algn="tl">
                    <a:srgbClr val="C0C0C0"/>
                  </a:outerShdw>
                </a:effectLst>
              </a:rPr>
              <a:t>Variables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1524000" y="1019414"/>
            <a:ext cx="8686800" cy="3323987"/>
          </a:xfrm>
          <a:prstGeom prst="rect">
            <a:avLst/>
          </a:prstGeom>
          <a:noFill/>
        </p:spPr>
        <p:txBody>
          <a:bodyPr wrap="square" rtlCol="0">
            <a:spAutoFit/>
          </a:bodyPr>
          <a:lstStyle/>
          <a:p>
            <a:pPr>
              <a:buFont typeface="Arial" pitchFamily="34" charset="0"/>
              <a:buChar char="•"/>
            </a:pPr>
            <a:r>
              <a:rPr lang="en-GB" sz="3000" dirty="0"/>
              <a:t> You </a:t>
            </a:r>
            <a:r>
              <a:rPr lang="en-GB" sz="3000" dirty="0">
                <a:solidFill>
                  <a:srgbClr val="FF0000"/>
                </a:solidFill>
              </a:rPr>
              <a:t>create them </a:t>
            </a:r>
            <a:r>
              <a:rPr lang="en-GB" sz="3000" dirty="0"/>
              <a:t>in your code</a:t>
            </a:r>
          </a:p>
          <a:p>
            <a:pPr>
              <a:buFont typeface="Arial" pitchFamily="34" charset="0"/>
              <a:buChar char="•"/>
            </a:pPr>
            <a:endParaRPr lang="en-GB" sz="3000" dirty="0"/>
          </a:p>
          <a:p>
            <a:pPr>
              <a:buFont typeface="Arial" pitchFamily="34" charset="0"/>
              <a:buChar char="•"/>
            </a:pPr>
            <a:endParaRPr lang="en-GB" sz="3000" dirty="0"/>
          </a:p>
          <a:p>
            <a:pPr>
              <a:buFont typeface="Arial" pitchFamily="34" charset="0"/>
              <a:buChar char="•"/>
            </a:pPr>
            <a:r>
              <a:rPr lang="en-GB" sz="3000" dirty="0"/>
              <a:t> They are part of the user’s </a:t>
            </a:r>
            <a:r>
              <a:rPr lang="en-GB" sz="3000" dirty="0">
                <a:solidFill>
                  <a:srgbClr val="FF0000"/>
                </a:solidFill>
              </a:rPr>
              <a:t>environment</a:t>
            </a:r>
            <a:r>
              <a:rPr lang="en-GB" sz="3000" dirty="0"/>
              <a:t> (e.g., user id)</a:t>
            </a:r>
          </a:p>
          <a:p>
            <a:pPr>
              <a:buFont typeface="Arial" pitchFamily="34" charset="0"/>
              <a:buChar char="•"/>
            </a:pPr>
            <a:endParaRPr lang="en-GB" sz="3000" dirty="0"/>
          </a:p>
          <a:p>
            <a:pPr>
              <a:buFont typeface="Arial" pitchFamily="34" charset="0"/>
              <a:buChar char="•"/>
            </a:pPr>
            <a:endParaRPr lang="en-GB" sz="3000" dirty="0"/>
          </a:p>
          <a:p>
            <a:pPr>
              <a:buFont typeface="Arial" pitchFamily="34" charset="0"/>
              <a:buChar char="•"/>
            </a:pPr>
            <a:r>
              <a:rPr lang="en-GB" sz="3000" dirty="0"/>
              <a:t> They are passed as </a:t>
            </a:r>
            <a:r>
              <a:rPr lang="en-GB" sz="3000" dirty="0">
                <a:solidFill>
                  <a:srgbClr val="FF0000"/>
                </a:solidFill>
              </a:rPr>
              <a:t>arguments</a:t>
            </a:r>
            <a:r>
              <a:rPr lang="en-GB" sz="3000" dirty="0"/>
              <a:t> to the script</a:t>
            </a:r>
          </a:p>
        </p:txBody>
      </p:sp>
      <p:sp>
        <p:nvSpPr>
          <p:cNvPr id="26" name="TextBox 25"/>
          <p:cNvSpPr txBox="1"/>
          <p:nvPr/>
        </p:nvSpPr>
        <p:spPr>
          <a:xfrm>
            <a:off x="2438400" y="1487270"/>
            <a:ext cx="7162800" cy="646331"/>
          </a:xfrm>
          <a:prstGeom prst="rect">
            <a:avLst/>
          </a:prstGeom>
          <a:noFill/>
        </p:spPr>
        <p:txBody>
          <a:bodyPr wrap="square" rtlCol="0">
            <a:spAutoFit/>
          </a:bodyPr>
          <a:lstStyle/>
          <a:p>
            <a:r>
              <a:rPr lang="en-GB" sz="3600" dirty="0"/>
              <a:t>variable=value		</a:t>
            </a:r>
            <a:r>
              <a:rPr lang="en-GB" sz="3600" b="1" dirty="0"/>
              <a:t>NO SPACE!</a:t>
            </a:r>
          </a:p>
        </p:txBody>
      </p:sp>
      <p:sp>
        <p:nvSpPr>
          <p:cNvPr id="30" name="TextBox 29"/>
          <p:cNvSpPr txBox="1"/>
          <p:nvPr/>
        </p:nvSpPr>
        <p:spPr>
          <a:xfrm>
            <a:off x="2438400" y="2935070"/>
            <a:ext cx="7162800" cy="646331"/>
          </a:xfrm>
          <a:prstGeom prst="rect">
            <a:avLst/>
          </a:prstGeom>
          <a:noFill/>
        </p:spPr>
        <p:txBody>
          <a:bodyPr wrap="square" rtlCol="0">
            <a:spAutoFit/>
          </a:bodyPr>
          <a:lstStyle/>
          <a:p>
            <a:r>
              <a:rPr lang="en-GB" sz="3600" dirty="0"/>
              <a:t>$USER			</a:t>
            </a:r>
            <a:r>
              <a:rPr lang="en-GB" sz="3600" b="1" dirty="0"/>
              <a:t>All in capital</a:t>
            </a:r>
          </a:p>
        </p:txBody>
      </p:sp>
      <p:sp>
        <p:nvSpPr>
          <p:cNvPr id="31" name="TextBox 30"/>
          <p:cNvSpPr txBox="1"/>
          <p:nvPr/>
        </p:nvSpPr>
        <p:spPr>
          <a:xfrm>
            <a:off x="2438400" y="4114800"/>
            <a:ext cx="8305800" cy="2308324"/>
          </a:xfrm>
          <a:prstGeom prst="rect">
            <a:avLst/>
          </a:prstGeom>
          <a:noFill/>
        </p:spPr>
        <p:txBody>
          <a:bodyPr wrap="square" rtlCol="0">
            <a:spAutoFit/>
          </a:bodyPr>
          <a:lstStyle/>
          <a:p>
            <a:r>
              <a:rPr lang="en-GB" sz="3600" dirty="0"/>
              <a:t>$0				</a:t>
            </a:r>
            <a:r>
              <a:rPr lang="en-GB" sz="3600" b="1" dirty="0"/>
              <a:t>Script’s name</a:t>
            </a:r>
          </a:p>
          <a:p>
            <a:r>
              <a:rPr lang="en-GB" sz="3600" dirty="0"/>
              <a:t>$#</a:t>
            </a:r>
            <a:r>
              <a:rPr lang="en-GB" sz="3600" b="1" dirty="0"/>
              <a:t>				Number of arguments</a:t>
            </a:r>
          </a:p>
          <a:p>
            <a:r>
              <a:rPr lang="en-GB" sz="3600" dirty="0"/>
              <a:t>$1, $2, ..., $9		</a:t>
            </a:r>
            <a:r>
              <a:rPr lang="en-GB" sz="3600" b="1" dirty="0"/>
              <a:t>Arguments</a:t>
            </a:r>
          </a:p>
          <a:p>
            <a:r>
              <a:rPr lang="en-GB" sz="3600" dirty="0"/>
              <a:t>${10}, ...			Differs from $1</a:t>
            </a:r>
            <a:endParaRPr lang="en-GB" sz="3600" b="1" dirty="0"/>
          </a:p>
        </p:txBody>
      </p:sp>
    </p:spTree>
    <p:extLst>
      <p:ext uri="{BB962C8B-B14F-4D97-AF65-F5344CB8AC3E}">
        <p14:creationId xmlns:p14="http://schemas.microsoft.com/office/powerpoint/2010/main" val="889492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Shell </a:t>
            </a:r>
            <a:r>
              <a:rPr lang="fr-FR" dirty="0" err="1"/>
              <a:t>programming</a:t>
            </a:r>
            <a:r>
              <a:rPr lang="fr-FR" dirty="0"/>
              <a:t>: variables and </a:t>
            </a:r>
            <a:r>
              <a:rPr lang="fr-FR" dirty="0" err="1"/>
              <a:t>conditionals</a:t>
            </a:r>
            <a:endParaRPr lang="fr-FR" dirty="0"/>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14</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a:effectLst>
                  <a:outerShdw blurRad="38100" dist="38100" dir="2700000" algn="tl">
                    <a:srgbClr val="C0C0C0"/>
                  </a:outerShdw>
                </a:effectLst>
              </a:rPr>
              <a:t>Variables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2057400" y="1143001"/>
            <a:ext cx="7010400" cy="2554545"/>
          </a:xfrm>
          <a:prstGeom prst="rect">
            <a:avLst/>
          </a:prstGeom>
          <a:noFill/>
        </p:spPr>
        <p:txBody>
          <a:bodyPr wrap="square" rtlCol="0">
            <a:spAutoFit/>
          </a:bodyPr>
          <a:lstStyle/>
          <a:p>
            <a:r>
              <a:rPr lang="en-GB" sz="3200" dirty="0"/>
              <a:t>Note that variables are </a:t>
            </a:r>
            <a:r>
              <a:rPr lang="en-GB" sz="3200" dirty="0">
                <a:solidFill>
                  <a:srgbClr val="FF0000"/>
                </a:solidFill>
              </a:rPr>
              <a:t>typed</a:t>
            </a:r>
            <a:r>
              <a:rPr lang="en-GB" sz="3200" dirty="0"/>
              <a:t>. You have:</a:t>
            </a:r>
          </a:p>
          <a:p>
            <a:pPr>
              <a:buFont typeface="Arial" pitchFamily="34" charset="0"/>
              <a:buChar char="•"/>
            </a:pPr>
            <a:r>
              <a:rPr lang="en-GB" sz="3200" dirty="0"/>
              <a:t> integers		</a:t>
            </a:r>
            <a:r>
              <a:rPr lang="en-GB" sz="3200" dirty="0" err="1">
                <a:solidFill>
                  <a:schemeClr val="bg1">
                    <a:lumMod val="50000"/>
                  </a:schemeClr>
                </a:solidFill>
              </a:rPr>
              <a:t>myVar</a:t>
            </a:r>
            <a:r>
              <a:rPr lang="en-GB" sz="3200" dirty="0">
                <a:solidFill>
                  <a:schemeClr val="bg1">
                    <a:lumMod val="50000"/>
                  </a:schemeClr>
                </a:solidFill>
              </a:rPr>
              <a:t>=3</a:t>
            </a:r>
          </a:p>
          <a:p>
            <a:pPr>
              <a:buFont typeface="Arial" pitchFamily="34" charset="0"/>
              <a:buChar char="•"/>
            </a:pPr>
            <a:r>
              <a:rPr lang="en-GB" sz="3200" dirty="0"/>
              <a:t> strings		</a:t>
            </a:r>
            <a:r>
              <a:rPr lang="en-GB" sz="3200" dirty="0" err="1">
                <a:solidFill>
                  <a:schemeClr val="bg1">
                    <a:lumMod val="50000"/>
                  </a:schemeClr>
                </a:solidFill>
              </a:rPr>
              <a:t>myVar</a:t>
            </a:r>
            <a:r>
              <a:rPr lang="en-GB" sz="3200" dirty="0">
                <a:solidFill>
                  <a:schemeClr val="bg1">
                    <a:lumMod val="50000"/>
                  </a:schemeClr>
                </a:solidFill>
              </a:rPr>
              <a:t>=“Hi”</a:t>
            </a:r>
          </a:p>
          <a:p>
            <a:pPr>
              <a:buFont typeface="Arial" pitchFamily="34" charset="0"/>
              <a:buChar char="•"/>
            </a:pPr>
            <a:r>
              <a:rPr lang="en-GB" sz="3200" dirty="0"/>
              <a:t> arrays</a:t>
            </a:r>
          </a:p>
          <a:p>
            <a:pPr>
              <a:buFont typeface="Arial" pitchFamily="34" charset="0"/>
              <a:buChar char="•"/>
            </a:pPr>
            <a:r>
              <a:rPr lang="en-GB" sz="3200" dirty="0"/>
              <a:t> constants</a:t>
            </a:r>
          </a:p>
        </p:txBody>
      </p:sp>
      <p:pic>
        <p:nvPicPr>
          <p:cNvPr id="17" name="Picture 16" descr="Youre-Not-My-Type_42427-l.jpg"/>
          <p:cNvPicPr>
            <a:picLocks noChangeAspect="1"/>
          </p:cNvPicPr>
          <p:nvPr/>
        </p:nvPicPr>
        <p:blipFill>
          <a:blip r:embed="rId3"/>
          <a:stretch>
            <a:fillRect/>
          </a:stretch>
        </p:blipFill>
        <p:spPr>
          <a:xfrm>
            <a:off x="5943600" y="3048000"/>
            <a:ext cx="4572000" cy="304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1293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Shell </a:t>
            </a:r>
            <a:r>
              <a:rPr lang="fr-FR" dirty="0" err="1"/>
              <a:t>programming</a:t>
            </a:r>
            <a:r>
              <a:rPr lang="fr-FR" dirty="0"/>
              <a:t>: variables and </a:t>
            </a:r>
            <a:r>
              <a:rPr lang="fr-FR" dirty="0" err="1"/>
              <a:t>conditionals</a:t>
            </a:r>
            <a:endParaRPr lang="fr-FR" dirty="0"/>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15</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a:effectLst>
                  <a:outerShdw blurRad="38100" dist="38100" dir="2700000" algn="tl">
                    <a:srgbClr val="C0C0C0"/>
                  </a:outerShdw>
                </a:effectLst>
              </a:rPr>
              <a:t>Variables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1" name="Picture 10" descr="1.gif"/>
          <p:cNvPicPr>
            <a:picLocks noChangeAspect="1"/>
          </p:cNvPicPr>
          <p:nvPr/>
        </p:nvPicPr>
        <p:blipFill>
          <a:blip r:embed="rId3"/>
          <a:stretch>
            <a:fillRect/>
          </a:stretch>
        </p:blipFill>
        <p:spPr>
          <a:xfrm>
            <a:off x="4434840" y="990600"/>
            <a:ext cx="6233160" cy="5234940"/>
          </a:xfrm>
          <a:prstGeom prst="rect">
            <a:avLst/>
          </a:prstGeom>
        </p:spPr>
      </p:pic>
      <p:pic>
        <p:nvPicPr>
          <p:cNvPr id="13" name="Picture 12" descr="2.gif"/>
          <p:cNvPicPr>
            <a:picLocks noChangeAspect="1"/>
          </p:cNvPicPr>
          <p:nvPr/>
        </p:nvPicPr>
        <p:blipFill>
          <a:blip r:embed="rId4"/>
          <a:stretch>
            <a:fillRect/>
          </a:stretch>
        </p:blipFill>
        <p:spPr>
          <a:xfrm>
            <a:off x="4434840" y="990600"/>
            <a:ext cx="6233160" cy="5234940"/>
          </a:xfrm>
          <a:prstGeom prst="rect">
            <a:avLst/>
          </a:prstGeom>
        </p:spPr>
      </p:pic>
      <p:pic>
        <p:nvPicPr>
          <p:cNvPr id="14" name="Picture 13" descr="3.gif"/>
          <p:cNvPicPr>
            <a:picLocks noChangeAspect="1"/>
          </p:cNvPicPr>
          <p:nvPr/>
        </p:nvPicPr>
        <p:blipFill>
          <a:blip r:embed="rId5"/>
          <a:stretch>
            <a:fillRect/>
          </a:stretch>
        </p:blipFill>
        <p:spPr>
          <a:xfrm>
            <a:off x="4434840" y="990600"/>
            <a:ext cx="6233160" cy="5234940"/>
          </a:xfrm>
          <a:prstGeom prst="rect">
            <a:avLst/>
          </a:prstGeom>
        </p:spPr>
      </p:pic>
      <p:pic>
        <p:nvPicPr>
          <p:cNvPr id="15" name="Picture 14" descr="4.gif"/>
          <p:cNvPicPr>
            <a:picLocks noChangeAspect="1"/>
          </p:cNvPicPr>
          <p:nvPr/>
        </p:nvPicPr>
        <p:blipFill>
          <a:blip r:embed="rId6"/>
          <a:stretch>
            <a:fillRect/>
          </a:stretch>
        </p:blipFill>
        <p:spPr>
          <a:xfrm>
            <a:off x="4434840" y="990600"/>
            <a:ext cx="6233160" cy="5234940"/>
          </a:xfrm>
          <a:prstGeom prst="rect">
            <a:avLst/>
          </a:prstGeom>
        </p:spPr>
      </p:pic>
      <p:pic>
        <p:nvPicPr>
          <p:cNvPr id="16" name="Picture 15" descr="5.gif"/>
          <p:cNvPicPr>
            <a:picLocks noChangeAspect="1"/>
          </p:cNvPicPr>
          <p:nvPr/>
        </p:nvPicPr>
        <p:blipFill>
          <a:blip r:embed="rId7"/>
          <a:stretch>
            <a:fillRect/>
          </a:stretch>
        </p:blipFill>
        <p:spPr>
          <a:xfrm>
            <a:off x="4434840" y="990600"/>
            <a:ext cx="6233160" cy="5234940"/>
          </a:xfrm>
          <a:prstGeom prst="rect">
            <a:avLst/>
          </a:prstGeom>
        </p:spPr>
      </p:pic>
      <p:pic>
        <p:nvPicPr>
          <p:cNvPr id="18" name="Picture 17" descr="6.gif"/>
          <p:cNvPicPr>
            <a:picLocks noChangeAspect="1"/>
          </p:cNvPicPr>
          <p:nvPr/>
        </p:nvPicPr>
        <p:blipFill>
          <a:blip r:embed="rId8"/>
          <a:stretch>
            <a:fillRect/>
          </a:stretch>
        </p:blipFill>
        <p:spPr>
          <a:xfrm>
            <a:off x="4434840" y="990600"/>
            <a:ext cx="6233160" cy="5234940"/>
          </a:xfrm>
          <a:prstGeom prst="rect">
            <a:avLst/>
          </a:prstGeom>
        </p:spPr>
      </p:pic>
      <p:pic>
        <p:nvPicPr>
          <p:cNvPr id="19" name="Picture 18" descr="7.gif"/>
          <p:cNvPicPr>
            <a:picLocks noChangeAspect="1"/>
          </p:cNvPicPr>
          <p:nvPr/>
        </p:nvPicPr>
        <p:blipFill>
          <a:blip r:embed="rId9"/>
          <a:stretch>
            <a:fillRect/>
          </a:stretch>
        </p:blipFill>
        <p:spPr>
          <a:xfrm>
            <a:off x="4434840" y="990600"/>
            <a:ext cx="6233160" cy="5234940"/>
          </a:xfrm>
          <a:prstGeom prst="rect">
            <a:avLst/>
          </a:prstGeom>
        </p:spPr>
      </p:pic>
      <p:pic>
        <p:nvPicPr>
          <p:cNvPr id="20" name="Picture 19" descr="8.gif"/>
          <p:cNvPicPr>
            <a:picLocks noChangeAspect="1"/>
          </p:cNvPicPr>
          <p:nvPr/>
        </p:nvPicPr>
        <p:blipFill>
          <a:blip r:embed="rId10"/>
          <a:stretch>
            <a:fillRect/>
          </a:stretch>
        </p:blipFill>
        <p:spPr>
          <a:xfrm>
            <a:off x="4434840" y="990600"/>
            <a:ext cx="6233160" cy="5234940"/>
          </a:xfrm>
          <a:prstGeom prst="rect">
            <a:avLst/>
          </a:prstGeom>
        </p:spPr>
      </p:pic>
      <p:pic>
        <p:nvPicPr>
          <p:cNvPr id="21" name="Picture 20" descr="9.gif"/>
          <p:cNvPicPr>
            <a:picLocks noChangeAspect="1"/>
          </p:cNvPicPr>
          <p:nvPr/>
        </p:nvPicPr>
        <p:blipFill>
          <a:blip r:embed="rId11"/>
          <a:stretch>
            <a:fillRect/>
          </a:stretch>
        </p:blipFill>
        <p:spPr>
          <a:xfrm>
            <a:off x="4434840" y="990600"/>
            <a:ext cx="6233160" cy="5234940"/>
          </a:xfrm>
          <a:prstGeom prst="rect">
            <a:avLst/>
          </a:prstGeom>
        </p:spPr>
      </p:pic>
      <p:sp>
        <p:nvSpPr>
          <p:cNvPr id="22" name="TextBox 21"/>
          <p:cNvSpPr txBox="1"/>
          <p:nvPr/>
        </p:nvSpPr>
        <p:spPr>
          <a:xfrm>
            <a:off x="1524000" y="2436674"/>
            <a:ext cx="2895600" cy="1754326"/>
          </a:xfrm>
          <a:prstGeom prst="rect">
            <a:avLst/>
          </a:prstGeom>
          <a:noFill/>
        </p:spPr>
        <p:txBody>
          <a:bodyPr wrap="square" rtlCol="0">
            <a:spAutoFit/>
          </a:bodyPr>
          <a:lstStyle/>
          <a:p>
            <a:pPr algn="ctr"/>
            <a:r>
              <a:rPr lang="en-GB" b="1" dirty="0">
                <a:solidFill>
                  <a:srgbClr val="FF0000"/>
                </a:solidFill>
              </a:rPr>
              <a:t>declare</a:t>
            </a:r>
            <a:r>
              <a:rPr lang="en-GB" dirty="0"/>
              <a:t> is how you force a variable to behave in one way from there on</a:t>
            </a:r>
          </a:p>
          <a:p>
            <a:endParaRPr lang="en-GB" dirty="0"/>
          </a:p>
          <a:p>
            <a:r>
              <a:rPr lang="en-GB" b="1" dirty="0"/>
              <a:t>-</a:t>
            </a:r>
            <a:r>
              <a:rPr lang="en-GB" b="1" dirty="0" err="1"/>
              <a:t>i</a:t>
            </a:r>
            <a:r>
              <a:rPr lang="en-GB" b="1" dirty="0"/>
              <a:t> </a:t>
            </a:r>
            <a:r>
              <a:rPr lang="en-GB" dirty="0"/>
              <a:t>is to force it as integer</a:t>
            </a:r>
          </a:p>
          <a:p>
            <a:r>
              <a:rPr lang="en-GB" b="1" dirty="0"/>
              <a:t>-r </a:t>
            </a:r>
            <a:r>
              <a:rPr lang="en-GB" dirty="0"/>
              <a:t>is to force it as read only</a:t>
            </a:r>
          </a:p>
        </p:txBody>
      </p:sp>
    </p:spTree>
    <p:extLst>
      <p:ext uri="{BB962C8B-B14F-4D97-AF65-F5344CB8AC3E}">
        <p14:creationId xmlns:p14="http://schemas.microsoft.com/office/powerpoint/2010/main" val="163478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Shell </a:t>
            </a:r>
            <a:r>
              <a:rPr lang="fr-FR" dirty="0" err="1"/>
              <a:t>programming</a:t>
            </a:r>
            <a:r>
              <a:rPr lang="fr-FR" dirty="0"/>
              <a:t>: variables and </a:t>
            </a:r>
            <a:r>
              <a:rPr lang="fr-FR" dirty="0" err="1"/>
              <a:t>conditionals</a:t>
            </a:r>
            <a:endParaRPr lang="fr-FR" dirty="0"/>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18</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a:effectLst>
                  <a:outerShdw blurRad="38100" dist="38100" dir="2700000" algn="tl">
                    <a:srgbClr val="C0C0C0"/>
                  </a:outerShdw>
                </a:effectLst>
              </a:rPr>
              <a:t>Script practice</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26" name="Picture 25" descr="q1.gif"/>
          <p:cNvPicPr>
            <a:picLocks noChangeAspect="1"/>
          </p:cNvPicPr>
          <p:nvPr/>
        </p:nvPicPr>
        <p:blipFill>
          <a:blip r:embed="rId3"/>
          <a:stretch>
            <a:fillRect/>
          </a:stretch>
        </p:blipFill>
        <p:spPr>
          <a:xfrm>
            <a:off x="1524000" y="1659770"/>
            <a:ext cx="9144000" cy="3538460"/>
          </a:xfrm>
          <a:prstGeom prst="rect">
            <a:avLst/>
          </a:prstGeom>
        </p:spPr>
      </p:pic>
      <p:cxnSp>
        <p:nvCxnSpPr>
          <p:cNvPr id="27" name="Straight Connector 26"/>
          <p:cNvCxnSpPr/>
          <p:nvPr/>
        </p:nvCxnSpPr>
        <p:spPr>
          <a:xfrm>
            <a:off x="1524000" y="2412000"/>
            <a:ext cx="6858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43200" y="2665412"/>
            <a:ext cx="1752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524000" y="1676400"/>
            <a:ext cx="228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0770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Shell </a:t>
            </a:r>
            <a:r>
              <a:rPr lang="fr-FR" dirty="0" err="1"/>
              <a:t>programming</a:t>
            </a:r>
            <a:r>
              <a:rPr lang="fr-FR" dirty="0"/>
              <a:t>: variables and </a:t>
            </a:r>
            <a:r>
              <a:rPr lang="fr-FR" dirty="0" err="1"/>
              <a:t>conditionals</a:t>
            </a:r>
            <a:endParaRPr lang="fr-FR" dirty="0"/>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20</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a:effectLst>
                  <a:outerShdw blurRad="38100" dist="38100" dir="2700000" algn="tl">
                    <a:srgbClr val="C0C0C0"/>
                  </a:outerShdw>
                </a:effectLst>
              </a:rPr>
              <a:t>Script practice</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600200" y="990601"/>
            <a:ext cx="2895600" cy="507831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#!/bin/bash</a:t>
            </a:r>
          </a:p>
          <a:p>
            <a:endParaRPr lang="en-GB" dirty="0"/>
          </a:p>
          <a:p>
            <a:r>
              <a:rPr lang="en-GB" dirty="0" err="1"/>
              <a:t>mkdir</a:t>
            </a:r>
            <a:r>
              <a:rPr lang="en-GB" dirty="0"/>
              <a:t> -p CSCI330/lectures/1</a:t>
            </a:r>
          </a:p>
          <a:p>
            <a:r>
              <a:rPr lang="en-GB" dirty="0" err="1"/>
              <a:t>cd</a:t>
            </a:r>
            <a:r>
              <a:rPr lang="en-GB" dirty="0"/>
              <a:t> CSCI330/lectures/1</a:t>
            </a:r>
          </a:p>
          <a:p>
            <a:r>
              <a:rPr lang="en-GB" dirty="0"/>
              <a:t>touch 1-a</a:t>
            </a:r>
          </a:p>
          <a:p>
            <a:r>
              <a:rPr lang="en-GB" dirty="0"/>
              <a:t>touch 1-b</a:t>
            </a:r>
          </a:p>
          <a:p>
            <a:r>
              <a:rPr lang="en-GB" dirty="0"/>
              <a:t>touch 1-c</a:t>
            </a:r>
          </a:p>
          <a:p>
            <a:r>
              <a:rPr lang="en-GB" dirty="0" err="1"/>
              <a:t>lorem</a:t>
            </a:r>
            <a:r>
              <a:rPr lang="en-GB" dirty="0"/>
              <a:t> -p 3 &gt; 1-a</a:t>
            </a:r>
          </a:p>
          <a:p>
            <a:r>
              <a:rPr lang="en-GB" dirty="0" err="1"/>
              <a:t>lorem</a:t>
            </a:r>
            <a:r>
              <a:rPr lang="en-GB" dirty="0"/>
              <a:t> -p 3 &gt; 1-b</a:t>
            </a:r>
          </a:p>
          <a:p>
            <a:r>
              <a:rPr lang="en-GB" dirty="0" err="1"/>
              <a:t>lorem</a:t>
            </a:r>
            <a:r>
              <a:rPr lang="en-GB" dirty="0"/>
              <a:t> -p 3 &gt; 1-c</a:t>
            </a:r>
          </a:p>
          <a:p>
            <a:r>
              <a:rPr lang="en-GB" dirty="0" err="1"/>
              <a:t>cd</a:t>
            </a:r>
            <a:r>
              <a:rPr lang="en-GB" dirty="0"/>
              <a:t> ..</a:t>
            </a:r>
          </a:p>
          <a:p>
            <a:r>
              <a:rPr lang="en-GB" dirty="0" err="1"/>
              <a:t>mkdir</a:t>
            </a:r>
            <a:r>
              <a:rPr lang="en-GB" dirty="0"/>
              <a:t> 2</a:t>
            </a:r>
          </a:p>
          <a:p>
            <a:r>
              <a:rPr lang="en-GB" dirty="0" err="1"/>
              <a:t>cd</a:t>
            </a:r>
            <a:r>
              <a:rPr lang="en-GB" dirty="0"/>
              <a:t> 2</a:t>
            </a:r>
          </a:p>
          <a:p>
            <a:r>
              <a:rPr lang="en-GB" dirty="0"/>
              <a:t>touch 2-a</a:t>
            </a:r>
          </a:p>
          <a:p>
            <a:r>
              <a:rPr lang="en-GB" dirty="0" err="1"/>
              <a:t>lorem</a:t>
            </a:r>
            <a:r>
              <a:rPr lang="en-GB" dirty="0"/>
              <a:t> -p 3 &gt; 2-a</a:t>
            </a:r>
          </a:p>
          <a:p>
            <a:r>
              <a:rPr lang="en-GB" dirty="0" err="1"/>
              <a:t>cd</a:t>
            </a:r>
            <a:r>
              <a:rPr lang="en-GB" dirty="0"/>
              <a:t> ..</a:t>
            </a:r>
          </a:p>
          <a:p>
            <a:r>
              <a:rPr lang="en-GB" dirty="0" err="1"/>
              <a:t>cd</a:t>
            </a:r>
            <a:r>
              <a:rPr lang="en-GB" dirty="0"/>
              <a:t> ..</a:t>
            </a:r>
          </a:p>
          <a:p>
            <a:r>
              <a:rPr lang="en-GB" dirty="0" err="1"/>
              <a:t>mkdir</a:t>
            </a:r>
            <a:r>
              <a:rPr lang="en-GB" dirty="0"/>
              <a:t> -p assign/mine/1</a:t>
            </a:r>
          </a:p>
        </p:txBody>
      </p:sp>
      <p:pic>
        <p:nvPicPr>
          <p:cNvPr id="11" name="Picture 7" descr="ewok1"/>
          <p:cNvPicPr>
            <a:picLocks noChangeAspect="1" noChangeArrowheads="1"/>
          </p:cNvPicPr>
          <p:nvPr/>
        </p:nvPicPr>
        <p:blipFill>
          <a:blip r:embed="rId3" cstate="print"/>
          <a:srcRect/>
          <a:stretch>
            <a:fillRect/>
          </a:stretch>
        </p:blipFill>
        <p:spPr bwMode="auto">
          <a:xfrm>
            <a:off x="3581400" y="2133600"/>
            <a:ext cx="2133600" cy="32004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TextBox 11"/>
          <p:cNvSpPr txBox="1"/>
          <p:nvPr/>
        </p:nvSpPr>
        <p:spPr>
          <a:xfrm>
            <a:off x="5791200" y="990601"/>
            <a:ext cx="2057400" cy="507831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err="1"/>
              <a:t>cd</a:t>
            </a:r>
            <a:r>
              <a:rPr lang="en-GB" dirty="0"/>
              <a:t> assign/mine/1</a:t>
            </a:r>
          </a:p>
          <a:p>
            <a:r>
              <a:rPr lang="en-GB" dirty="0"/>
              <a:t>touch </a:t>
            </a:r>
            <a:r>
              <a:rPr lang="en-GB" dirty="0" err="1"/>
              <a:t>ques</a:t>
            </a:r>
            <a:endParaRPr lang="en-GB" dirty="0"/>
          </a:p>
          <a:p>
            <a:r>
              <a:rPr lang="en-GB" dirty="0"/>
              <a:t>touch </a:t>
            </a:r>
            <a:r>
              <a:rPr lang="en-GB" dirty="0" err="1"/>
              <a:t>ans</a:t>
            </a:r>
            <a:endParaRPr lang="en-GB" dirty="0"/>
          </a:p>
          <a:p>
            <a:r>
              <a:rPr lang="en-GB" dirty="0" err="1"/>
              <a:t>lorem</a:t>
            </a:r>
            <a:r>
              <a:rPr lang="en-GB" dirty="0"/>
              <a:t> -p 3 &gt; </a:t>
            </a:r>
            <a:r>
              <a:rPr lang="en-GB" dirty="0" err="1"/>
              <a:t>ques</a:t>
            </a:r>
            <a:endParaRPr lang="en-GB" dirty="0"/>
          </a:p>
          <a:p>
            <a:r>
              <a:rPr lang="en-GB" dirty="0" err="1"/>
              <a:t>lorem</a:t>
            </a:r>
            <a:r>
              <a:rPr lang="en-GB" dirty="0"/>
              <a:t> -p 3 &gt; </a:t>
            </a:r>
            <a:r>
              <a:rPr lang="en-GB" dirty="0" err="1"/>
              <a:t>ans</a:t>
            </a:r>
            <a:endParaRPr lang="en-GB" dirty="0"/>
          </a:p>
          <a:p>
            <a:r>
              <a:rPr lang="en-GB" dirty="0" err="1"/>
              <a:t>cd</a:t>
            </a:r>
            <a:r>
              <a:rPr lang="en-GB" dirty="0"/>
              <a:t> ..</a:t>
            </a:r>
          </a:p>
          <a:p>
            <a:r>
              <a:rPr lang="en-GB" dirty="0" err="1"/>
              <a:t>mkdir</a:t>
            </a:r>
            <a:r>
              <a:rPr lang="en-GB" dirty="0"/>
              <a:t> 2</a:t>
            </a:r>
          </a:p>
          <a:p>
            <a:r>
              <a:rPr lang="en-GB" dirty="0" err="1"/>
              <a:t>cd</a:t>
            </a:r>
            <a:r>
              <a:rPr lang="en-GB" dirty="0"/>
              <a:t> 2</a:t>
            </a:r>
          </a:p>
          <a:p>
            <a:r>
              <a:rPr lang="en-GB" dirty="0"/>
              <a:t>touch </a:t>
            </a:r>
            <a:r>
              <a:rPr lang="en-GB" dirty="0" err="1"/>
              <a:t>ques</a:t>
            </a:r>
            <a:endParaRPr lang="en-GB" dirty="0"/>
          </a:p>
          <a:p>
            <a:r>
              <a:rPr lang="en-GB" dirty="0"/>
              <a:t>touch </a:t>
            </a:r>
            <a:r>
              <a:rPr lang="en-GB" dirty="0" err="1"/>
              <a:t>ans</a:t>
            </a:r>
            <a:endParaRPr lang="en-GB" dirty="0"/>
          </a:p>
          <a:p>
            <a:r>
              <a:rPr lang="en-GB" dirty="0" err="1"/>
              <a:t>lorem</a:t>
            </a:r>
            <a:r>
              <a:rPr lang="en-GB" dirty="0"/>
              <a:t> -p 3 &gt; </a:t>
            </a:r>
            <a:r>
              <a:rPr lang="en-GB" dirty="0" err="1"/>
              <a:t>ques</a:t>
            </a:r>
            <a:endParaRPr lang="en-GB" dirty="0"/>
          </a:p>
          <a:p>
            <a:r>
              <a:rPr lang="en-GB" dirty="0" err="1"/>
              <a:t>lorem</a:t>
            </a:r>
            <a:r>
              <a:rPr lang="en-GB" dirty="0"/>
              <a:t> -p 3 &gt; </a:t>
            </a:r>
            <a:r>
              <a:rPr lang="en-GB" dirty="0" err="1"/>
              <a:t>ans</a:t>
            </a:r>
            <a:endParaRPr lang="en-GB" dirty="0"/>
          </a:p>
          <a:p>
            <a:r>
              <a:rPr lang="en-GB" dirty="0" err="1"/>
              <a:t>cd</a:t>
            </a:r>
            <a:r>
              <a:rPr lang="en-GB" dirty="0"/>
              <a:t> ..</a:t>
            </a:r>
          </a:p>
          <a:p>
            <a:r>
              <a:rPr lang="en-GB" dirty="0" err="1"/>
              <a:t>cd</a:t>
            </a:r>
            <a:r>
              <a:rPr lang="en-GB" dirty="0"/>
              <a:t> ..</a:t>
            </a:r>
          </a:p>
          <a:p>
            <a:r>
              <a:rPr lang="en-GB" dirty="0" err="1"/>
              <a:t>mkdir</a:t>
            </a:r>
            <a:r>
              <a:rPr lang="en-GB" dirty="0"/>
              <a:t> cheating</a:t>
            </a:r>
          </a:p>
          <a:p>
            <a:r>
              <a:rPr lang="en-GB" dirty="0" err="1"/>
              <a:t>cd</a:t>
            </a:r>
            <a:r>
              <a:rPr lang="en-GB" dirty="0"/>
              <a:t> cheating</a:t>
            </a:r>
          </a:p>
          <a:p>
            <a:r>
              <a:rPr lang="en-GB" dirty="0" err="1"/>
              <a:t>mkdir</a:t>
            </a:r>
            <a:r>
              <a:rPr lang="en-GB" dirty="0"/>
              <a:t> 1</a:t>
            </a:r>
          </a:p>
          <a:p>
            <a:r>
              <a:rPr lang="en-GB" dirty="0" err="1"/>
              <a:t>mkdir</a:t>
            </a:r>
            <a:r>
              <a:rPr lang="en-GB" dirty="0"/>
              <a:t> 2</a:t>
            </a:r>
          </a:p>
        </p:txBody>
      </p:sp>
      <p:sp>
        <p:nvSpPr>
          <p:cNvPr id="13" name="TextBox 12"/>
          <p:cNvSpPr txBox="1"/>
          <p:nvPr/>
        </p:nvSpPr>
        <p:spPr>
          <a:xfrm>
            <a:off x="7924800" y="990600"/>
            <a:ext cx="2133600" cy="480131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err="1"/>
              <a:t>cd</a:t>
            </a:r>
            <a:r>
              <a:rPr lang="en-GB" dirty="0"/>
              <a:t> 1</a:t>
            </a:r>
          </a:p>
          <a:p>
            <a:r>
              <a:rPr lang="en-GB" dirty="0"/>
              <a:t>touch </a:t>
            </a:r>
            <a:r>
              <a:rPr lang="en-GB" dirty="0" err="1"/>
              <a:t>jeff</a:t>
            </a:r>
            <a:endParaRPr lang="en-GB" dirty="0"/>
          </a:p>
          <a:p>
            <a:r>
              <a:rPr lang="en-GB" dirty="0"/>
              <a:t>touch </a:t>
            </a:r>
            <a:r>
              <a:rPr lang="en-GB" dirty="0" err="1"/>
              <a:t>dan</a:t>
            </a:r>
            <a:endParaRPr lang="en-GB" dirty="0"/>
          </a:p>
          <a:p>
            <a:r>
              <a:rPr lang="en-GB" dirty="0" err="1"/>
              <a:t>lorem</a:t>
            </a:r>
            <a:r>
              <a:rPr lang="en-GB" dirty="0"/>
              <a:t> -p 3 &gt; </a:t>
            </a:r>
            <a:r>
              <a:rPr lang="en-GB" dirty="0" err="1"/>
              <a:t>jeff</a:t>
            </a:r>
            <a:endParaRPr lang="en-GB" dirty="0"/>
          </a:p>
          <a:p>
            <a:r>
              <a:rPr lang="en-GB" dirty="0" err="1"/>
              <a:t>lorem</a:t>
            </a:r>
            <a:r>
              <a:rPr lang="en-GB" dirty="0"/>
              <a:t> -p 3 &gt; </a:t>
            </a:r>
            <a:r>
              <a:rPr lang="en-GB" dirty="0" err="1"/>
              <a:t>dan</a:t>
            </a:r>
            <a:endParaRPr lang="en-GB" dirty="0"/>
          </a:p>
          <a:p>
            <a:r>
              <a:rPr lang="en-GB" dirty="0" err="1"/>
              <a:t>cd</a:t>
            </a:r>
            <a:r>
              <a:rPr lang="en-GB" dirty="0"/>
              <a:t> ..</a:t>
            </a:r>
          </a:p>
          <a:p>
            <a:r>
              <a:rPr lang="en-GB" dirty="0" err="1"/>
              <a:t>cd</a:t>
            </a:r>
            <a:r>
              <a:rPr lang="en-GB" dirty="0"/>
              <a:t> 2</a:t>
            </a:r>
          </a:p>
          <a:p>
            <a:r>
              <a:rPr lang="en-GB" dirty="0"/>
              <a:t>touch bob</a:t>
            </a:r>
          </a:p>
          <a:p>
            <a:r>
              <a:rPr lang="en-GB" dirty="0" err="1"/>
              <a:t>lorem</a:t>
            </a:r>
            <a:r>
              <a:rPr lang="en-GB" dirty="0"/>
              <a:t> -p 3 &gt; bob</a:t>
            </a:r>
          </a:p>
          <a:p>
            <a:r>
              <a:rPr lang="en-GB" dirty="0" err="1"/>
              <a:t>cd</a:t>
            </a:r>
            <a:r>
              <a:rPr lang="en-GB" dirty="0"/>
              <a:t> ..</a:t>
            </a:r>
          </a:p>
          <a:p>
            <a:r>
              <a:rPr lang="en-GB" dirty="0" err="1"/>
              <a:t>cd</a:t>
            </a:r>
            <a:r>
              <a:rPr lang="en-GB" dirty="0"/>
              <a:t> ..</a:t>
            </a:r>
          </a:p>
          <a:p>
            <a:r>
              <a:rPr lang="en-GB" dirty="0" err="1"/>
              <a:t>cd</a:t>
            </a:r>
            <a:r>
              <a:rPr lang="en-GB" dirty="0"/>
              <a:t> ..</a:t>
            </a:r>
          </a:p>
          <a:p>
            <a:r>
              <a:rPr lang="en-GB" dirty="0" err="1"/>
              <a:t>mkdir</a:t>
            </a:r>
            <a:r>
              <a:rPr lang="en-GB" dirty="0"/>
              <a:t> stuff</a:t>
            </a:r>
          </a:p>
          <a:p>
            <a:r>
              <a:rPr lang="en-GB" dirty="0" err="1"/>
              <a:t>cd</a:t>
            </a:r>
            <a:r>
              <a:rPr lang="en-GB" dirty="0"/>
              <a:t> stuff</a:t>
            </a:r>
          </a:p>
          <a:p>
            <a:r>
              <a:rPr lang="en-GB" dirty="0"/>
              <a:t>touch </a:t>
            </a:r>
            <a:r>
              <a:rPr lang="en-GB" dirty="0" err="1"/>
              <a:t>linuxjokes</a:t>
            </a:r>
            <a:endParaRPr lang="en-GB" dirty="0"/>
          </a:p>
          <a:p>
            <a:r>
              <a:rPr lang="en-GB" dirty="0" err="1"/>
              <a:t>lorem</a:t>
            </a:r>
            <a:r>
              <a:rPr lang="en-GB" dirty="0"/>
              <a:t> -p 3 </a:t>
            </a:r>
            <a:r>
              <a:rPr lang="en-GB" dirty="0" err="1"/>
              <a:t>linuxjokes</a:t>
            </a:r>
            <a:endParaRPr lang="en-GB" dirty="0"/>
          </a:p>
          <a:p>
            <a:endParaRPr lang="en-GB" dirty="0"/>
          </a:p>
        </p:txBody>
      </p:sp>
      <p:sp>
        <p:nvSpPr>
          <p:cNvPr id="14" name="Rectangle 13"/>
          <p:cNvSpPr/>
          <p:nvPr/>
        </p:nvSpPr>
        <p:spPr>
          <a:xfrm>
            <a:off x="1676400" y="2133600"/>
            <a:ext cx="9906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1676400" y="4572000"/>
            <a:ext cx="10668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867400" y="1295400"/>
            <a:ext cx="1066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5867400" y="3276600"/>
            <a:ext cx="1066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8001000" y="1295400"/>
            <a:ext cx="1066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8001000" y="2971800"/>
            <a:ext cx="10668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8001000" y="4876800"/>
            <a:ext cx="1600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8867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Operations for directories and files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10</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Removing</a:t>
            </a:r>
            <a:r>
              <a:rPr lang="fr-FR" sz="3200" b="1" dirty="0">
                <a:effectLst>
                  <a:outerShdw blurRad="38100" dist="38100" dir="2700000" algn="tl">
                    <a:srgbClr val="C0C0C0"/>
                  </a:outerShdw>
                </a:effectLst>
              </a:rPr>
              <a:t> files or directories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524000" y="1295400"/>
            <a:ext cx="9144000" cy="707886"/>
          </a:xfrm>
          <a:prstGeom prst="rect">
            <a:avLst/>
          </a:prstGeom>
          <a:noFill/>
        </p:spPr>
        <p:txBody>
          <a:bodyPr wrap="square" rtlCol="0">
            <a:spAutoFit/>
          </a:bodyPr>
          <a:lstStyle/>
          <a:p>
            <a:pPr algn="ctr"/>
            <a:r>
              <a:rPr lang="en-GB" sz="4000" b="1" i="1" dirty="0" err="1"/>
              <a:t>rm</a:t>
            </a:r>
            <a:r>
              <a:rPr lang="en-GB" sz="4000" b="1" dirty="0"/>
              <a:t> to remove </a:t>
            </a:r>
            <a:r>
              <a:rPr lang="en-GB" sz="4000" b="1" dirty="0">
                <a:solidFill>
                  <a:srgbClr val="FF0000"/>
                </a:solidFill>
              </a:rPr>
              <a:t>anything</a:t>
            </a:r>
            <a:endParaRPr lang="en-GB" sz="4000" b="1" dirty="0"/>
          </a:p>
        </p:txBody>
      </p:sp>
      <p:sp>
        <p:nvSpPr>
          <p:cNvPr id="11" name="TextBox 10"/>
          <p:cNvSpPr txBox="1"/>
          <p:nvPr/>
        </p:nvSpPr>
        <p:spPr>
          <a:xfrm>
            <a:off x="1524000" y="2250282"/>
            <a:ext cx="9372600" cy="4031873"/>
          </a:xfrm>
          <a:prstGeom prst="rect">
            <a:avLst/>
          </a:prstGeom>
          <a:noFill/>
        </p:spPr>
        <p:txBody>
          <a:bodyPr wrap="square" rtlCol="0">
            <a:spAutoFit/>
          </a:bodyPr>
          <a:lstStyle/>
          <a:p>
            <a:r>
              <a:rPr lang="en-GB" sz="3200" dirty="0">
                <a:solidFill>
                  <a:srgbClr val="00B0F0"/>
                </a:solidFill>
              </a:rPr>
              <a:t>-r</a:t>
            </a:r>
            <a:r>
              <a:rPr lang="en-GB" sz="3200" dirty="0"/>
              <a:t>		Recursive remove. Removes a folder 				and all that’s in it, empty or not. Careful!!</a:t>
            </a:r>
          </a:p>
          <a:p>
            <a:endParaRPr lang="en-GB" sz="3200" dirty="0"/>
          </a:p>
          <a:p>
            <a:r>
              <a:rPr lang="en-GB" sz="3200" dirty="0">
                <a:solidFill>
                  <a:srgbClr val="00B050"/>
                </a:solidFill>
              </a:rPr>
              <a:t>-f</a:t>
            </a:r>
            <a:r>
              <a:rPr lang="en-GB" sz="3200" dirty="0"/>
              <a:t> 		Force. Doesn’t ask for confirmation.</a:t>
            </a:r>
          </a:p>
          <a:p>
            <a:endParaRPr lang="en-GB" sz="3200" dirty="0"/>
          </a:p>
          <a:p>
            <a:r>
              <a:rPr lang="en-GB" sz="3200" dirty="0"/>
              <a:t>-</a:t>
            </a:r>
            <a:r>
              <a:rPr lang="en-GB" sz="3200" dirty="0" err="1"/>
              <a:t>i</a:t>
            </a:r>
            <a:r>
              <a:rPr lang="en-GB" sz="3200" dirty="0"/>
              <a:t>		Asks confirmation before every removal.</a:t>
            </a:r>
          </a:p>
          <a:p>
            <a:endParaRPr lang="en-GB" sz="3200" dirty="0"/>
          </a:p>
          <a:p>
            <a:r>
              <a:rPr lang="en-GB" sz="3200" dirty="0"/>
              <a:t>-I		Asks confirmation before many removals.</a:t>
            </a:r>
          </a:p>
        </p:txBody>
      </p:sp>
    </p:spTree>
    <p:extLst>
      <p:ext uri="{BB962C8B-B14F-4D97-AF65-F5344CB8AC3E}">
        <p14:creationId xmlns:p14="http://schemas.microsoft.com/office/powerpoint/2010/main" val="2905490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Shell </a:t>
            </a:r>
            <a:r>
              <a:rPr lang="fr-FR" dirty="0" err="1"/>
              <a:t>programming</a:t>
            </a:r>
            <a:r>
              <a:rPr lang="fr-FR" dirty="0"/>
              <a:t>: variables and </a:t>
            </a:r>
            <a:r>
              <a:rPr lang="fr-FR" dirty="0" err="1"/>
              <a:t>conditionals</a:t>
            </a:r>
            <a:endParaRPr lang="fr-FR" dirty="0"/>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22</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a:effectLst>
                  <a:outerShdw blurRad="38100" dist="38100" dir="2700000" algn="tl">
                    <a:srgbClr val="C0C0C0"/>
                  </a:outerShdw>
                </a:effectLst>
              </a:rPr>
              <a:t>Script practice</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2" name="Picture 9" descr="marine_engineer"/>
          <p:cNvPicPr>
            <a:picLocks noChangeAspect="1" noChangeArrowheads="1"/>
          </p:cNvPicPr>
          <p:nvPr/>
        </p:nvPicPr>
        <p:blipFill>
          <a:blip r:embed="rId3" cstate="print"/>
          <a:srcRect/>
          <a:stretch>
            <a:fillRect/>
          </a:stretch>
        </p:blipFill>
        <p:spPr bwMode="auto">
          <a:xfrm>
            <a:off x="8153401" y="3352800"/>
            <a:ext cx="2392363" cy="2853808"/>
          </a:xfrm>
          <a:prstGeom prst="rect">
            <a:avLst/>
          </a:prstGeom>
          <a:ln>
            <a:noFill/>
          </a:ln>
          <a:effectLst>
            <a:softEdge rad="112500"/>
          </a:effectLst>
        </p:spPr>
      </p:pic>
      <p:sp>
        <p:nvSpPr>
          <p:cNvPr id="13" name="Cloud Callout 12"/>
          <p:cNvSpPr/>
          <p:nvPr/>
        </p:nvSpPr>
        <p:spPr>
          <a:xfrm rot="20837600" flipH="1">
            <a:off x="6268873" y="1444994"/>
            <a:ext cx="4360688" cy="2057400"/>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4" name="TextBox 13"/>
          <p:cNvSpPr txBox="1"/>
          <p:nvPr/>
        </p:nvSpPr>
        <p:spPr>
          <a:xfrm>
            <a:off x="6781800" y="1752600"/>
            <a:ext cx="4267200" cy="923330"/>
          </a:xfrm>
          <a:prstGeom prst="rect">
            <a:avLst/>
          </a:prstGeom>
          <a:noFill/>
        </p:spPr>
        <p:txBody>
          <a:bodyPr wrap="square" rtlCol="0">
            <a:spAutoFit/>
          </a:bodyPr>
          <a:lstStyle/>
          <a:p>
            <a:r>
              <a:rPr lang="en-GB" dirty="0"/>
              <a:t>I don’t need to </a:t>
            </a:r>
            <a:r>
              <a:rPr lang="en-GB" b="1" i="1" dirty="0"/>
              <a:t>go</a:t>
            </a:r>
            <a:r>
              <a:rPr lang="en-GB" dirty="0"/>
              <a:t> in each</a:t>
            </a:r>
          </a:p>
          <a:p>
            <a:r>
              <a:rPr lang="en-GB" dirty="0"/>
              <a:t>folder. I can just create files and</a:t>
            </a:r>
          </a:p>
          <a:p>
            <a:r>
              <a:rPr lang="en-GB" dirty="0"/>
              <a:t>      folders while staying where I am.</a:t>
            </a:r>
          </a:p>
        </p:txBody>
      </p:sp>
      <p:sp>
        <p:nvSpPr>
          <p:cNvPr id="15" name="TextBox 14"/>
          <p:cNvSpPr txBox="1"/>
          <p:nvPr/>
        </p:nvSpPr>
        <p:spPr>
          <a:xfrm>
            <a:off x="7162800" y="2876490"/>
            <a:ext cx="2209800" cy="400110"/>
          </a:xfrm>
          <a:prstGeom prst="rect">
            <a:avLst/>
          </a:prstGeom>
          <a:noFill/>
        </p:spPr>
        <p:txBody>
          <a:bodyPr wrap="square" rtlCol="0">
            <a:spAutoFit/>
          </a:bodyPr>
          <a:lstStyle/>
          <a:p>
            <a:r>
              <a:rPr lang="en-GB" sz="2000" b="1" dirty="0"/>
              <a:t>Absolute-</a:t>
            </a:r>
            <a:r>
              <a:rPr lang="en-GB" sz="2000" b="1" dirty="0" err="1"/>
              <a:t>ish</a:t>
            </a:r>
            <a:r>
              <a:rPr lang="en-GB" sz="2000" b="1" dirty="0"/>
              <a:t> path</a:t>
            </a:r>
          </a:p>
        </p:txBody>
      </p:sp>
    </p:spTree>
    <p:extLst>
      <p:ext uri="{BB962C8B-B14F-4D97-AF65-F5344CB8AC3E}">
        <p14:creationId xmlns:p14="http://schemas.microsoft.com/office/powerpoint/2010/main" val="426757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Shell </a:t>
            </a:r>
            <a:r>
              <a:rPr lang="fr-FR" dirty="0" err="1"/>
              <a:t>programming</a:t>
            </a:r>
            <a:r>
              <a:rPr lang="fr-FR" dirty="0"/>
              <a:t>: variables and </a:t>
            </a:r>
            <a:r>
              <a:rPr lang="fr-FR" dirty="0" err="1"/>
              <a:t>conditionals</a:t>
            </a:r>
            <a:endParaRPr lang="fr-FR" dirty="0"/>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23</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a:effectLst>
                  <a:outerShdw blurRad="38100" dist="38100" dir="2700000" algn="tl">
                    <a:srgbClr val="C0C0C0"/>
                  </a:outerShdw>
                </a:effectLst>
              </a:rPr>
              <a:t>Script practice</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524000" y="457200"/>
            <a:ext cx="8915400" cy="5909310"/>
          </a:xfrm>
          <a:prstGeom prst="rect">
            <a:avLst/>
          </a:prstGeom>
          <a:noFill/>
        </p:spPr>
        <p:txBody>
          <a:bodyPr wrap="square" rtlCol="0">
            <a:spAutoFit/>
          </a:bodyPr>
          <a:lstStyle/>
          <a:p>
            <a:r>
              <a:rPr lang="en-GB" dirty="0"/>
              <a:t>#!/bin/bash</a:t>
            </a:r>
          </a:p>
          <a:p>
            <a:endParaRPr lang="en-GB" dirty="0"/>
          </a:p>
          <a:p>
            <a:r>
              <a:rPr lang="en-GB" dirty="0">
                <a:solidFill>
                  <a:schemeClr val="bg1">
                    <a:lumMod val="50000"/>
                  </a:schemeClr>
                </a:solidFill>
              </a:rPr>
              <a:t>#create CSCI330 directory</a:t>
            </a:r>
          </a:p>
          <a:p>
            <a:r>
              <a:rPr lang="en-GB" dirty="0" err="1"/>
              <a:t>mkdir</a:t>
            </a:r>
            <a:r>
              <a:rPr lang="en-GB" dirty="0"/>
              <a:t> ./CSCI330</a:t>
            </a:r>
          </a:p>
          <a:p>
            <a:r>
              <a:rPr lang="en-GB" dirty="0">
                <a:solidFill>
                  <a:schemeClr val="bg1">
                    <a:lumMod val="50000"/>
                  </a:schemeClr>
                </a:solidFill>
              </a:rPr>
              <a:t>#create lectures directory and content</a:t>
            </a:r>
          </a:p>
          <a:p>
            <a:r>
              <a:rPr lang="en-GB" dirty="0" err="1"/>
              <a:t>mkdir</a:t>
            </a:r>
            <a:r>
              <a:rPr lang="en-GB" dirty="0"/>
              <a:t> ./CSCI330/lectures</a:t>
            </a:r>
          </a:p>
          <a:p>
            <a:r>
              <a:rPr lang="en-GB" dirty="0" err="1"/>
              <a:t>mkdir</a:t>
            </a:r>
            <a:r>
              <a:rPr lang="en-GB" dirty="0"/>
              <a:t> -p  ./CSCI330/lectures/1 </a:t>
            </a:r>
          </a:p>
          <a:p>
            <a:r>
              <a:rPr lang="en-GB" dirty="0" err="1"/>
              <a:t>mkdir</a:t>
            </a:r>
            <a:r>
              <a:rPr lang="en-GB" dirty="0"/>
              <a:t> -p ./CSCI330/lectures/2</a:t>
            </a:r>
          </a:p>
          <a:p>
            <a:r>
              <a:rPr lang="en-GB" dirty="0" err="1"/>
              <a:t>lorem</a:t>
            </a:r>
            <a:r>
              <a:rPr lang="en-GB" dirty="0"/>
              <a:t> -p 3 &gt; ./CSCI330/lectures/1/1-a</a:t>
            </a:r>
          </a:p>
          <a:p>
            <a:r>
              <a:rPr lang="en-GB" dirty="0" err="1"/>
              <a:t>lorem</a:t>
            </a:r>
            <a:r>
              <a:rPr lang="en-GB" dirty="0"/>
              <a:t> -p 3 &gt; ./CSCI330/lectures/1/1-b</a:t>
            </a:r>
          </a:p>
          <a:p>
            <a:r>
              <a:rPr lang="en-GB" dirty="0" err="1"/>
              <a:t>lorem</a:t>
            </a:r>
            <a:r>
              <a:rPr lang="en-GB" dirty="0"/>
              <a:t> -p 3 &gt; ./CSCI330/lectures/1/1-c</a:t>
            </a:r>
          </a:p>
          <a:p>
            <a:r>
              <a:rPr lang="en-GB" dirty="0" err="1"/>
              <a:t>lorem</a:t>
            </a:r>
            <a:r>
              <a:rPr lang="en-GB" dirty="0"/>
              <a:t> -p 3 &gt; ./CSCI330/lectures/2/2-a</a:t>
            </a:r>
          </a:p>
          <a:p>
            <a:r>
              <a:rPr lang="en-GB" dirty="0">
                <a:solidFill>
                  <a:schemeClr val="bg1">
                    <a:lumMod val="50000"/>
                  </a:schemeClr>
                </a:solidFill>
              </a:rPr>
              <a:t>#creates the assign directory and all of its sub-content</a:t>
            </a:r>
          </a:p>
          <a:p>
            <a:r>
              <a:rPr lang="en-GB" dirty="0" err="1"/>
              <a:t>mkdir</a:t>
            </a:r>
            <a:r>
              <a:rPr lang="en-GB" dirty="0"/>
              <a:t> ./CSCI330/assign</a:t>
            </a:r>
          </a:p>
          <a:p>
            <a:r>
              <a:rPr lang="en-GB" dirty="0" err="1"/>
              <a:t>mkdir</a:t>
            </a:r>
            <a:r>
              <a:rPr lang="en-GB" dirty="0"/>
              <a:t> -p ./CSCI330/assign/mine ./CSCI330/assign/cheating</a:t>
            </a:r>
          </a:p>
          <a:p>
            <a:r>
              <a:rPr lang="en-GB" dirty="0" err="1"/>
              <a:t>mkdir</a:t>
            </a:r>
            <a:r>
              <a:rPr lang="en-GB" dirty="0"/>
              <a:t> -p ./CSCI330/assign/mine/1 ./CSCI330/assign/mine/2 </a:t>
            </a:r>
          </a:p>
          <a:p>
            <a:r>
              <a:rPr lang="en-GB" dirty="0" err="1"/>
              <a:t>mkdir</a:t>
            </a:r>
            <a:r>
              <a:rPr lang="en-GB" dirty="0"/>
              <a:t> -p ./CSCI330/assign/cheating/1 ./CSCI330/assign/cheating/2</a:t>
            </a:r>
          </a:p>
          <a:p>
            <a:r>
              <a:rPr lang="en-GB" dirty="0" err="1"/>
              <a:t>lorem</a:t>
            </a:r>
            <a:r>
              <a:rPr lang="en-GB" dirty="0"/>
              <a:t> -p 3 &gt; ./CSCI330/assign/mine/1/</a:t>
            </a:r>
            <a:r>
              <a:rPr lang="en-GB" dirty="0" err="1"/>
              <a:t>ques</a:t>
            </a:r>
            <a:endParaRPr lang="en-GB" dirty="0"/>
          </a:p>
          <a:p>
            <a:r>
              <a:rPr lang="en-GB" dirty="0" err="1"/>
              <a:t>lorem</a:t>
            </a:r>
            <a:r>
              <a:rPr lang="en-GB" dirty="0"/>
              <a:t> -p 3 &gt; ./CSCI330/assign/mine/1/</a:t>
            </a:r>
            <a:r>
              <a:rPr lang="en-GB" dirty="0" err="1"/>
              <a:t>ans</a:t>
            </a:r>
            <a:endParaRPr lang="en-GB" dirty="0"/>
          </a:p>
          <a:p>
            <a:r>
              <a:rPr lang="en-GB" dirty="0" err="1"/>
              <a:t>lorem</a:t>
            </a:r>
            <a:r>
              <a:rPr lang="en-GB" dirty="0"/>
              <a:t> -p 3 &gt; ./CSCI330/assign/mine/2/</a:t>
            </a:r>
            <a:r>
              <a:rPr lang="en-GB" dirty="0" err="1"/>
              <a:t>ques</a:t>
            </a:r>
            <a:endParaRPr lang="en-GB" dirty="0"/>
          </a:p>
          <a:p>
            <a:r>
              <a:rPr lang="en-GB" dirty="0" err="1"/>
              <a:t>lorem</a:t>
            </a:r>
            <a:r>
              <a:rPr lang="en-GB" dirty="0"/>
              <a:t> -p 3 &gt; ./CSCI330/assign/mine/2/</a:t>
            </a:r>
            <a:r>
              <a:rPr lang="en-GB" dirty="0" err="1"/>
              <a:t>ans</a:t>
            </a:r>
            <a:endParaRPr lang="en-GB" dirty="0"/>
          </a:p>
        </p:txBody>
      </p:sp>
      <p:cxnSp>
        <p:nvCxnSpPr>
          <p:cNvPr id="11" name="Straight Connector 10"/>
          <p:cNvCxnSpPr/>
          <p:nvPr/>
        </p:nvCxnSpPr>
        <p:spPr>
          <a:xfrm rot="5400000">
            <a:off x="4915694" y="2095500"/>
            <a:ext cx="1904206" cy="794"/>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rot="16200000" flipH="1">
            <a:off x="5867400" y="3048001"/>
            <a:ext cx="2133600" cy="2133600"/>
          </a:xfrm>
          <a:prstGeom prst="line">
            <a:avLst/>
          </a:prstGeom>
        </p:spPr>
        <p:style>
          <a:lnRef idx="3">
            <a:schemeClr val="dk1"/>
          </a:lnRef>
          <a:fillRef idx="0">
            <a:schemeClr val="dk1"/>
          </a:fillRef>
          <a:effectRef idx="2">
            <a:schemeClr val="dk1"/>
          </a:effectRef>
          <a:fontRef idx="minor">
            <a:schemeClr val="tx1"/>
          </a:fontRef>
        </p:style>
      </p:cxnSp>
      <p:pic>
        <p:nvPicPr>
          <p:cNvPr id="13" name="Picture 9" descr="marine_engineer"/>
          <p:cNvPicPr>
            <a:picLocks noChangeAspect="1" noChangeArrowheads="1"/>
          </p:cNvPicPr>
          <p:nvPr/>
        </p:nvPicPr>
        <p:blipFill>
          <a:blip r:embed="rId3" cstate="print"/>
          <a:srcRect/>
          <a:stretch>
            <a:fillRect/>
          </a:stretch>
        </p:blipFill>
        <p:spPr bwMode="auto">
          <a:xfrm>
            <a:off x="8153401" y="3352800"/>
            <a:ext cx="2392363" cy="2853808"/>
          </a:xfrm>
          <a:prstGeom prst="rect">
            <a:avLst/>
          </a:prstGeom>
          <a:ln>
            <a:noFill/>
          </a:ln>
          <a:effectLst>
            <a:softEdge rad="112500"/>
          </a:effectLst>
        </p:spPr>
      </p:pic>
      <p:sp>
        <p:nvSpPr>
          <p:cNvPr id="14" name="TextBox 13"/>
          <p:cNvSpPr txBox="1"/>
          <p:nvPr/>
        </p:nvSpPr>
        <p:spPr>
          <a:xfrm>
            <a:off x="5562600" y="5181600"/>
            <a:ext cx="3657600" cy="1107996"/>
          </a:xfrm>
          <a:prstGeom prst="rect">
            <a:avLst/>
          </a:prstGeom>
          <a:noFill/>
        </p:spPr>
        <p:txBody>
          <a:bodyPr wrap="square" rtlCol="0">
            <a:spAutoFit/>
          </a:bodyPr>
          <a:lstStyle/>
          <a:p>
            <a:r>
              <a:rPr lang="en-GB" sz="6600" dirty="0"/>
              <a:t>22 lines</a:t>
            </a:r>
          </a:p>
        </p:txBody>
      </p:sp>
      <p:sp>
        <p:nvSpPr>
          <p:cNvPr id="15" name="TextBox 14"/>
          <p:cNvSpPr txBox="1"/>
          <p:nvPr/>
        </p:nvSpPr>
        <p:spPr>
          <a:xfrm>
            <a:off x="6019800" y="990600"/>
            <a:ext cx="4572000" cy="2286000"/>
          </a:xfrm>
          <a:prstGeom prst="rect">
            <a:avLst/>
          </a:prstGeom>
          <a:noFill/>
        </p:spPr>
        <p:txBody>
          <a:bodyPr wrap="square" rtlCol="0">
            <a:spAutoFit/>
          </a:bodyPr>
          <a:lstStyle/>
          <a:p>
            <a:endParaRPr lang="en-GB" dirty="0"/>
          </a:p>
          <a:p>
            <a:r>
              <a:rPr lang="en-GB" dirty="0" err="1"/>
              <a:t>lorem</a:t>
            </a:r>
            <a:r>
              <a:rPr lang="en-GB" dirty="0"/>
              <a:t> -p 3 &gt; ./CSCI330/assign/cheating/1/</a:t>
            </a:r>
            <a:r>
              <a:rPr lang="en-GB" dirty="0" err="1"/>
              <a:t>jeff</a:t>
            </a:r>
            <a:endParaRPr lang="en-GB" dirty="0"/>
          </a:p>
          <a:p>
            <a:r>
              <a:rPr lang="en-GB" dirty="0" err="1"/>
              <a:t>lorem</a:t>
            </a:r>
            <a:r>
              <a:rPr lang="en-GB" dirty="0"/>
              <a:t> -p 3 &gt; ./CSCI330/assign/cheating/1/</a:t>
            </a:r>
            <a:r>
              <a:rPr lang="en-GB" dirty="0" err="1"/>
              <a:t>dan</a:t>
            </a:r>
            <a:endParaRPr lang="en-GB" dirty="0"/>
          </a:p>
          <a:p>
            <a:r>
              <a:rPr lang="en-GB" dirty="0" err="1"/>
              <a:t>lorem</a:t>
            </a:r>
            <a:r>
              <a:rPr lang="en-GB" dirty="0"/>
              <a:t> -p 3 &gt; ./CSCI330/assign/cheating/2/bob</a:t>
            </a:r>
          </a:p>
          <a:p>
            <a:endParaRPr lang="en-GB" dirty="0"/>
          </a:p>
          <a:p>
            <a:r>
              <a:rPr lang="en-GB" dirty="0">
                <a:solidFill>
                  <a:schemeClr val="bg1">
                    <a:lumMod val="50000"/>
                  </a:schemeClr>
                </a:solidFill>
              </a:rPr>
              <a:t>#creates stuff directory and content</a:t>
            </a:r>
          </a:p>
          <a:p>
            <a:r>
              <a:rPr lang="en-GB" dirty="0" err="1"/>
              <a:t>mkdir</a:t>
            </a:r>
            <a:r>
              <a:rPr lang="en-GB" dirty="0"/>
              <a:t> ./CSCI330/stuff</a:t>
            </a:r>
          </a:p>
          <a:p>
            <a:r>
              <a:rPr lang="en-GB" dirty="0" err="1"/>
              <a:t>lorem</a:t>
            </a:r>
            <a:r>
              <a:rPr lang="en-GB" dirty="0"/>
              <a:t> -p 3 &gt; ./CSCI330/stuff/</a:t>
            </a:r>
            <a:r>
              <a:rPr lang="en-GB" dirty="0" err="1"/>
              <a:t>linuxjokes</a:t>
            </a:r>
            <a:endParaRPr lang="en-GB" dirty="0"/>
          </a:p>
        </p:txBody>
      </p:sp>
    </p:spTree>
    <p:extLst>
      <p:ext uri="{BB962C8B-B14F-4D97-AF65-F5344CB8AC3E}">
        <p14:creationId xmlns:p14="http://schemas.microsoft.com/office/powerpoint/2010/main" val="271529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Shell </a:t>
            </a:r>
            <a:r>
              <a:rPr lang="fr-FR" dirty="0" err="1"/>
              <a:t>programming</a:t>
            </a:r>
            <a:r>
              <a:rPr lang="fr-FR" dirty="0"/>
              <a:t>: variables and </a:t>
            </a:r>
            <a:r>
              <a:rPr lang="fr-FR" dirty="0" err="1"/>
              <a:t>conditionals</a:t>
            </a:r>
            <a:endParaRPr lang="fr-FR" dirty="0"/>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25</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a:effectLst>
                  <a:outerShdw blurRad="38100" dist="38100" dir="2700000" algn="tl">
                    <a:srgbClr val="C0C0C0"/>
                  </a:outerShdw>
                </a:effectLst>
              </a:rPr>
              <a:t>Script practice</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29" name="Rectangle 28"/>
          <p:cNvSpPr/>
          <p:nvPr/>
        </p:nvSpPr>
        <p:spPr>
          <a:xfrm>
            <a:off x="1524000" y="1676400"/>
            <a:ext cx="228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q3].gif"/>
          <p:cNvPicPr>
            <a:picLocks noChangeAspect="1"/>
          </p:cNvPicPr>
          <p:nvPr/>
        </p:nvPicPr>
        <p:blipFill>
          <a:blip r:embed="rId3"/>
          <a:stretch>
            <a:fillRect/>
          </a:stretch>
        </p:blipFill>
        <p:spPr>
          <a:xfrm>
            <a:off x="1524000" y="1524001"/>
            <a:ext cx="9144000" cy="1216555"/>
          </a:xfrm>
          <a:prstGeom prst="rect">
            <a:avLst/>
          </a:prstGeom>
        </p:spPr>
      </p:pic>
      <p:pic>
        <p:nvPicPr>
          <p:cNvPr id="26" name="Picture 25" descr="q1.gif"/>
          <p:cNvPicPr>
            <a:picLocks noChangeAspect="1"/>
          </p:cNvPicPr>
          <p:nvPr/>
        </p:nvPicPr>
        <p:blipFill>
          <a:blip r:embed="rId4"/>
          <a:srcRect l="57500"/>
          <a:stretch>
            <a:fillRect/>
          </a:stretch>
        </p:blipFill>
        <p:spPr>
          <a:xfrm>
            <a:off x="6781800" y="2557540"/>
            <a:ext cx="3886200" cy="3538460"/>
          </a:xfrm>
          <a:prstGeom prst="rect">
            <a:avLst/>
          </a:prstGeom>
        </p:spPr>
      </p:pic>
      <p:sp>
        <p:nvSpPr>
          <p:cNvPr id="13" name="Rectangle 12"/>
          <p:cNvSpPr/>
          <p:nvPr/>
        </p:nvSpPr>
        <p:spPr>
          <a:xfrm>
            <a:off x="1524000" y="1447800"/>
            <a:ext cx="228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1524000" y="2819401"/>
            <a:ext cx="9144000"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1600" dirty="0"/>
              <a:t>#!/bin/bash</a:t>
            </a:r>
          </a:p>
          <a:p>
            <a:endParaRPr lang="en-GB" sz="1600" dirty="0"/>
          </a:p>
          <a:p>
            <a:r>
              <a:rPr lang="en-GB" sz="1600" dirty="0"/>
              <a:t>echo $'\</a:t>
            </a:r>
            <a:r>
              <a:rPr lang="en-GB" sz="1600" dirty="0" err="1"/>
              <a:t>n'"Student</a:t>
            </a:r>
            <a:r>
              <a:rPr lang="en-GB" sz="1600" dirty="0"/>
              <a:t> will be hanged, quartered and drawn for cheating." &gt;&gt; ./CSCI330/assign/cheating/1/</a:t>
            </a:r>
            <a:r>
              <a:rPr lang="en-GB" sz="1600" dirty="0" err="1"/>
              <a:t>jeff</a:t>
            </a:r>
            <a:endParaRPr lang="en-GB" sz="1600" dirty="0"/>
          </a:p>
          <a:p>
            <a:r>
              <a:rPr lang="en-GB" sz="1600" dirty="0"/>
              <a:t>echo $'\</a:t>
            </a:r>
            <a:r>
              <a:rPr lang="en-GB" sz="1600" dirty="0" err="1"/>
              <a:t>n'"Student</a:t>
            </a:r>
            <a:r>
              <a:rPr lang="en-GB" sz="1600" dirty="0"/>
              <a:t> will be hanged, quartered and drawn for cheating." &gt;&gt; ./CSCI330/assign/cheating/1/</a:t>
            </a:r>
            <a:r>
              <a:rPr lang="en-GB" sz="1600" dirty="0" err="1"/>
              <a:t>dan</a:t>
            </a:r>
            <a:endParaRPr lang="en-GB" sz="1600" dirty="0"/>
          </a:p>
          <a:p>
            <a:r>
              <a:rPr lang="en-GB" sz="1600" dirty="0"/>
              <a:t>echo $'\</a:t>
            </a:r>
            <a:r>
              <a:rPr lang="en-GB" sz="1600" dirty="0" err="1"/>
              <a:t>n'"Student</a:t>
            </a:r>
            <a:r>
              <a:rPr lang="en-GB" sz="1600" dirty="0"/>
              <a:t> will be hanged, quartered and drawn for cheating." &gt;&gt; ./CSCI330/assign/cheating/2/bob</a:t>
            </a:r>
          </a:p>
        </p:txBody>
      </p:sp>
    </p:spTree>
    <p:extLst>
      <p:ext uri="{BB962C8B-B14F-4D97-AF65-F5344CB8AC3E}">
        <p14:creationId xmlns:p14="http://schemas.microsoft.com/office/powerpoint/2010/main" val="356229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Shell </a:t>
            </a:r>
            <a:r>
              <a:rPr lang="fr-FR" dirty="0" err="1"/>
              <a:t>programming</a:t>
            </a:r>
            <a:r>
              <a:rPr lang="fr-FR" dirty="0"/>
              <a:t>: variables and </a:t>
            </a:r>
            <a:r>
              <a:rPr lang="fr-FR" dirty="0" err="1"/>
              <a:t>conditionals</a:t>
            </a:r>
            <a:endParaRPr lang="fr-FR" dirty="0"/>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27</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2057400" y="1143000"/>
            <a:ext cx="9144000" cy="523220"/>
          </a:xfrm>
          <a:prstGeom prst="rect">
            <a:avLst/>
          </a:prstGeom>
          <a:noFill/>
        </p:spPr>
        <p:txBody>
          <a:bodyPr wrap="square" rtlCol="0">
            <a:spAutoFit/>
          </a:bodyPr>
          <a:lstStyle/>
          <a:p>
            <a:r>
              <a:rPr lang="en-GB" sz="2800" i="1" dirty="0"/>
              <a:t>Somewhat</a:t>
            </a:r>
            <a:r>
              <a:rPr lang="en-GB" sz="2800" dirty="0"/>
              <a:t> compact style:</a:t>
            </a:r>
          </a:p>
        </p:txBody>
      </p:sp>
      <p:sp>
        <p:nvSpPr>
          <p:cNvPr id="12" name="TextBox 11"/>
          <p:cNvSpPr txBox="1"/>
          <p:nvPr/>
        </p:nvSpPr>
        <p:spPr>
          <a:xfrm>
            <a:off x="3810000" y="1752601"/>
            <a:ext cx="5486400"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3200" dirty="0"/>
              <a:t>if [ </a:t>
            </a:r>
            <a:r>
              <a:rPr lang="en-GB" sz="3200" i="1" dirty="0">
                <a:solidFill>
                  <a:schemeClr val="bg1">
                    <a:lumMod val="50000"/>
                  </a:schemeClr>
                </a:solidFill>
              </a:rPr>
              <a:t>test</a:t>
            </a:r>
            <a:r>
              <a:rPr lang="en-GB" sz="3200" dirty="0"/>
              <a:t> ] ; then </a:t>
            </a:r>
            <a:r>
              <a:rPr lang="en-GB" sz="3200" i="1" dirty="0">
                <a:solidFill>
                  <a:schemeClr val="bg1">
                    <a:lumMod val="50000"/>
                  </a:schemeClr>
                </a:solidFill>
              </a:rPr>
              <a:t>consequence</a:t>
            </a:r>
            <a:r>
              <a:rPr lang="en-GB" sz="3200" dirty="0"/>
              <a:t> ; </a:t>
            </a:r>
            <a:r>
              <a:rPr lang="en-GB" sz="3200" dirty="0" err="1"/>
              <a:t>fi</a:t>
            </a:r>
            <a:endParaRPr lang="en-GB" sz="3200" dirty="0"/>
          </a:p>
        </p:txBody>
      </p:sp>
      <p:sp>
        <p:nvSpPr>
          <p:cNvPr id="13" name="TextBox 12"/>
          <p:cNvSpPr txBox="1"/>
          <p:nvPr/>
        </p:nvSpPr>
        <p:spPr>
          <a:xfrm>
            <a:off x="2057400" y="2667000"/>
            <a:ext cx="9144000" cy="523220"/>
          </a:xfrm>
          <a:prstGeom prst="rect">
            <a:avLst/>
          </a:prstGeom>
          <a:noFill/>
        </p:spPr>
        <p:txBody>
          <a:bodyPr wrap="square" rtlCol="0">
            <a:spAutoFit/>
          </a:bodyPr>
          <a:lstStyle/>
          <a:p>
            <a:r>
              <a:rPr lang="en-GB" sz="2800" dirty="0"/>
              <a:t>or with a bit of formatting...</a:t>
            </a:r>
          </a:p>
        </p:txBody>
      </p:sp>
      <p:sp>
        <p:nvSpPr>
          <p:cNvPr id="14" name="TextBox 13"/>
          <p:cNvSpPr txBox="1"/>
          <p:nvPr/>
        </p:nvSpPr>
        <p:spPr>
          <a:xfrm>
            <a:off x="3810000" y="3276601"/>
            <a:ext cx="5486400" cy="206210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3200" dirty="0"/>
              <a:t>if [ </a:t>
            </a:r>
            <a:r>
              <a:rPr lang="en-GB" sz="3200" i="1" dirty="0">
                <a:solidFill>
                  <a:schemeClr val="bg1">
                    <a:lumMod val="50000"/>
                  </a:schemeClr>
                </a:solidFill>
              </a:rPr>
              <a:t>test</a:t>
            </a:r>
            <a:r>
              <a:rPr lang="en-GB" sz="3200" dirty="0"/>
              <a:t> ]</a:t>
            </a:r>
          </a:p>
          <a:p>
            <a:r>
              <a:rPr lang="en-GB" sz="3200" dirty="0"/>
              <a:t>   then</a:t>
            </a:r>
          </a:p>
          <a:p>
            <a:r>
              <a:rPr lang="en-GB" sz="3200" dirty="0"/>
              <a:t>	</a:t>
            </a:r>
            <a:r>
              <a:rPr lang="en-GB" sz="3200" i="1" dirty="0">
                <a:solidFill>
                  <a:schemeClr val="bg1">
                    <a:lumMod val="50000"/>
                  </a:schemeClr>
                </a:solidFill>
              </a:rPr>
              <a:t>consequence</a:t>
            </a:r>
          </a:p>
          <a:p>
            <a:r>
              <a:rPr lang="en-GB" sz="3200" dirty="0" err="1"/>
              <a:t>fi</a:t>
            </a:r>
            <a:endParaRPr lang="en-GB" sz="3200" dirty="0"/>
          </a:p>
        </p:txBody>
      </p:sp>
      <p:sp>
        <p:nvSpPr>
          <p:cNvPr id="15" name="TextBox 14"/>
          <p:cNvSpPr txBox="1"/>
          <p:nvPr/>
        </p:nvSpPr>
        <p:spPr>
          <a:xfrm>
            <a:off x="2057400" y="5420380"/>
            <a:ext cx="9144000" cy="523220"/>
          </a:xfrm>
          <a:prstGeom prst="rect">
            <a:avLst/>
          </a:prstGeom>
          <a:noFill/>
        </p:spPr>
        <p:txBody>
          <a:bodyPr wrap="square" rtlCol="0">
            <a:spAutoFit/>
          </a:bodyPr>
          <a:lstStyle/>
          <a:p>
            <a:r>
              <a:rPr lang="en-GB" sz="2800" dirty="0"/>
              <a:t>They do exactly the same. Use whichever you want.</a:t>
            </a:r>
          </a:p>
        </p:txBody>
      </p:sp>
      <p:sp>
        <p:nvSpPr>
          <p:cNvPr id="16" name="Oval 15"/>
          <p:cNvSpPr/>
          <p:nvPr/>
        </p:nvSpPr>
        <p:spPr>
          <a:xfrm>
            <a:off x="4314000" y="1836000"/>
            <a:ext cx="838200" cy="457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4314000" y="3352800"/>
            <a:ext cx="838200" cy="457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rot="10800000">
            <a:off x="5334000" y="3581400"/>
            <a:ext cx="533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5867400" y="3364468"/>
            <a:ext cx="2971800" cy="369332"/>
          </a:xfrm>
          <a:prstGeom prst="rect">
            <a:avLst/>
          </a:prstGeom>
          <a:noFill/>
        </p:spPr>
        <p:txBody>
          <a:bodyPr wrap="square" rtlCol="0">
            <a:spAutoFit/>
          </a:bodyPr>
          <a:lstStyle/>
          <a:p>
            <a:r>
              <a:rPr lang="en-GB" dirty="0"/>
              <a:t>Something that’s true or false</a:t>
            </a:r>
          </a:p>
        </p:txBody>
      </p:sp>
      <p:cxnSp>
        <p:nvCxnSpPr>
          <p:cNvPr id="21" name="Straight Arrow Connector 20"/>
          <p:cNvCxnSpPr/>
          <p:nvPr/>
        </p:nvCxnSpPr>
        <p:spPr>
          <a:xfrm rot="10800000">
            <a:off x="7086600" y="4572000"/>
            <a:ext cx="533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7620000" y="4355068"/>
            <a:ext cx="1066800" cy="369332"/>
          </a:xfrm>
          <a:prstGeom prst="rect">
            <a:avLst/>
          </a:prstGeom>
          <a:noFill/>
        </p:spPr>
        <p:txBody>
          <a:bodyPr wrap="square" rtlCol="0">
            <a:spAutoFit/>
          </a:bodyPr>
          <a:lstStyle/>
          <a:p>
            <a:r>
              <a:rPr lang="en-GB" dirty="0"/>
              <a:t>Anything</a:t>
            </a:r>
          </a:p>
        </p:txBody>
      </p:sp>
    </p:spTree>
    <p:extLst>
      <p:ext uri="{BB962C8B-B14F-4D97-AF65-F5344CB8AC3E}">
        <p14:creationId xmlns:p14="http://schemas.microsoft.com/office/powerpoint/2010/main" val="175128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0" presetClass="entr" presetSubtype="0" decel="10000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strVal val="#ppt_w+.3"/>
                                          </p:val>
                                        </p:tav>
                                        <p:tav tm="100000">
                                          <p:val>
                                            <p:strVal val="#ppt_w"/>
                                          </p:val>
                                        </p:tav>
                                      </p:tavLst>
                                    </p:anim>
                                    <p:anim calcmode="lin" valueType="num">
                                      <p:cBhvr>
                                        <p:cTn id="18" dur="500" fill="hold"/>
                                        <p:tgtEl>
                                          <p:spTgt spid="17"/>
                                        </p:tgtEl>
                                        <p:attrNameLst>
                                          <p:attrName>ppt_h</p:attrName>
                                        </p:attrNameLst>
                                      </p:cBhvr>
                                      <p:tavLst>
                                        <p:tav tm="0">
                                          <p:val>
                                            <p:strVal val="#ppt_h"/>
                                          </p:val>
                                        </p:tav>
                                        <p:tav tm="100000">
                                          <p:val>
                                            <p:strVal val="#ppt_h"/>
                                          </p:val>
                                        </p:tav>
                                      </p:tavLst>
                                    </p:anim>
                                    <p:animEffect transition="in" filter="fade">
                                      <p:cBhvr>
                                        <p:cTn id="19" dur="500"/>
                                        <p:tgtEl>
                                          <p:spTgt spid="17"/>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strVal val="#ppt_w+.3"/>
                                          </p:val>
                                        </p:tav>
                                        <p:tav tm="100000">
                                          <p:val>
                                            <p:strVal val="#ppt_w"/>
                                          </p:val>
                                        </p:tav>
                                      </p:tavLst>
                                    </p:anim>
                                    <p:anim calcmode="lin" valueType="num">
                                      <p:cBhvr>
                                        <p:cTn id="23" dur="500" fill="hold"/>
                                        <p:tgtEl>
                                          <p:spTgt spid="16"/>
                                        </p:tgtEl>
                                        <p:attrNameLst>
                                          <p:attrName>ppt_h</p:attrName>
                                        </p:attrNameLst>
                                      </p:cBhvr>
                                      <p:tavLst>
                                        <p:tav tm="0">
                                          <p:val>
                                            <p:strVal val="#ppt_h"/>
                                          </p:val>
                                        </p:tav>
                                        <p:tav tm="100000">
                                          <p:val>
                                            <p:strVal val="#ppt_h"/>
                                          </p:val>
                                        </p:tav>
                                      </p:tavLst>
                                    </p:anim>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2"/>
          <p:cNvGraphicFramePr>
            <a:graphicFrameLocks noGrp="1"/>
          </p:cNvGraphicFramePr>
          <p:nvPr/>
        </p:nvGraphicFramePr>
        <p:xfrm>
          <a:off x="2514600" y="1502728"/>
          <a:ext cx="7467600" cy="4821873"/>
        </p:xfrm>
        <a:graphic>
          <a:graphicData uri="http://schemas.openxmlformats.org/drawingml/2006/table">
            <a:tbl>
              <a:tblPr/>
              <a:tblGrid>
                <a:gridCol w="4121150">
                  <a:extLst>
                    <a:ext uri="{9D8B030D-6E8A-4147-A177-3AD203B41FA5}">
                      <a16:colId xmlns:a16="http://schemas.microsoft.com/office/drawing/2014/main" val="20000"/>
                    </a:ext>
                  </a:extLst>
                </a:gridCol>
                <a:gridCol w="1630363">
                  <a:extLst>
                    <a:ext uri="{9D8B030D-6E8A-4147-A177-3AD203B41FA5}">
                      <a16:colId xmlns:a16="http://schemas.microsoft.com/office/drawing/2014/main" val="20001"/>
                    </a:ext>
                  </a:extLst>
                </a:gridCol>
                <a:gridCol w="1716087">
                  <a:extLst>
                    <a:ext uri="{9D8B030D-6E8A-4147-A177-3AD203B41FA5}">
                      <a16:colId xmlns:a16="http://schemas.microsoft.com/office/drawing/2014/main" val="20002"/>
                    </a:ext>
                  </a:extLst>
                </a:gridCol>
              </a:tblGrid>
              <a:tr h="360363">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800" b="0" i="0" u="none" strike="noStrike" cap="none" normalizeH="0" baseline="0" dirty="0">
                          <a:ln>
                            <a:noFill/>
                          </a:ln>
                          <a:solidFill>
                            <a:srgbClr val="000000"/>
                          </a:solidFill>
                          <a:effectLst/>
                          <a:latin typeface="Arial Rounded MT Bold" pitchFamily="32" charset="0"/>
                          <a:cs typeface="Arial Unicode MS" charset="0"/>
                        </a:rPr>
                        <a:t>Meaning</a:t>
                      </a:r>
                    </a:p>
                  </a:txBody>
                  <a:tcPr marL="102960" marR="102960" marT="61722" horzOverflow="overflow">
                    <a:lnL>
                      <a:noFill/>
                    </a:lnL>
                    <a:lnR>
                      <a:noFill/>
                    </a:lnR>
                    <a:lnT>
                      <a:noFill/>
                    </a:lnT>
                    <a:lnB>
                      <a:noFill/>
                    </a:lnB>
                    <a:lnTlToBr>
                      <a:noFill/>
                    </a:lnTlToBr>
                    <a:lnBlToTr>
                      <a:noFill/>
                    </a:lnBlToTr>
                    <a:solidFill>
                      <a:srgbClr val="009999"/>
                    </a:solidFill>
                  </a:tcPr>
                </a:tc>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800" b="0" i="0" u="none" strike="noStrike" cap="none" normalizeH="0" baseline="0">
                          <a:ln>
                            <a:noFill/>
                          </a:ln>
                          <a:solidFill>
                            <a:srgbClr val="000000"/>
                          </a:solidFill>
                          <a:effectLst/>
                          <a:latin typeface="Arial Rounded MT Bold" pitchFamily="32" charset="0"/>
                          <a:cs typeface="Arial Unicode MS" charset="0"/>
                        </a:rPr>
                        <a:t>Numeric</a:t>
                      </a:r>
                    </a:p>
                  </a:txBody>
                  <a:tcPr marL="102960" marR="102960" marT="61722" horzOverflow="overflow">
                    <a:lnL>
                      <a:noFill/>
                    </a:lnL>
                    <a:lnR>
                      <a:noFill/>
                    </a:lnR>
                    <a:lnT>
                      <a:noFill/>
                    </a:lnT>
                    <a:lnB>
                      <a:noFill/>
                    </a:lnB>
                    <a:lnTlToBr>
                      <a:noFill/>
                    </a:lnTlToBr>
                    <a:lnBlToTr>
                      <a:noFill/>
                    </a:lnBlToTr>
                    <a:solidFill>
                      <a:srgbClr val="009999"/>
                    </a:solidFill>
                  </a:tcPr>
                </a:tc>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800" b="0" i="0" u="none" strike="noStrike" cap="none" normalizeH="0" baseline="0">
                          <a:ln>
                            <a:noFill/>
                          </a:ln>
                          <a:solidFill>
                            <a:srgbClr val="000000"/>
                          </a:solidFill>
                          <a:effectLst/>
                          <a:latin typeface="Arial Rounded MT Bold" pitchFamily="32" charset="0"/>
                          <a:cs typeface="Arial Unicode MS" charset="0"/>
                        </a:rPr>
                        <a:t>String</a:t>
                      </a:r>
                    </a:p>
                  </a:txBody>
                  <a:tcPr marL="102960" marR="102960" marT="61722" horzOverflow="overflow">
                    <a:lnL>
                      <a:noFill/>
                    </a:lnL>
                    <a:lnR>
                      <a:noFill/>
                    </a:lnR>
                    <a:lnT>
                      <a:noFill/>
                    </a:lnT>
                    <a:lnB>
                      <a:noFill/>
                    </a:lnB>
                    <a:lnTlToBr>
                      <a:noFill/>
                    </a:lnTlToBr>
                    <a:lnBlToTr>
                      <a:noFill/>
                    </a:lnBlToTr>
                    <a:solidFill>
                      <a:srgbClr val="009999"/>
                    </a:solidFill>
                  </a:tcPr>
                </a:tc>
                <a:extLst>
                  <a:ext uri="{0D108BD9-81ED-4DB2-BD59-A6C34878D82A}">
                    <a16:rowId xmlns:a16="http://schemas.microsoft.com/office/drawing/2014/main" val="10000"/>
                  </a:ext>
                </a:extLst>
              </a:tr>
              <a:tr h="447675">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a:ln>
                            <a:noFill/>
                          </a:ln>
                          <a:solidFill>
                            <a:srgbClr val="000000"/>
                          </a:solidFill>
                          <a:effectLst/>
                          <a:latin typeface="Arial Rounded MT Bold" pitchFamily="32" charset="0"/>
                          <a:cs typeface="Arial Unicode MS" charset="0"/>
                        </a:rPr>
                        <a:t>Greater than</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a:ln>
                            <a:noFill/>
                          </a:ln>
                          <a:solidFill>
                            <a:srgbClr val="000000"/>
                          </a:solidFill>
                          <a:effectLst/>
                          <a:latin typeface="Arial Rounded MT Bold" pitchFamily="32" charset="0"/>
                          <a:cs typeface="Arial Unicode MS" charset="0"/>
                        </a:rPr>
                        <a:t>-gt</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endParaRPr kumimoji="0" lang="en-US" sz="1800" b="0" i="0" u="none" strike="noStrike" cap="none" normalizeH="0" baseline="0">
                        <a:ln>
                          <a:noFill/>
                        </a:ln>
                        <a:solidFill>
                          <a:srgbClr val="000000"/>
                        </a:solidFill>
                        <a:effectLst/>
                        <a:latin typeface="Times New Roman" pitchFamily="16" charset="0"/>
                        <a:cs typeface="Arial Unicode MS" charset="0"/>
                      </a:endParaRPr>
                    </a:p>
                  </a:txBody>
                  <a:tcPr marL="102960" marR="102960" marT="61722" horzOverflow="overflow">
                    <a:lnL>
                      <a:noFill/>
                    </a:lnL>
                    <a:lnR>
                      <a:noFill/>
                    </a:lnR>
                    <a:lnT>
                      <a:noFill/>
                    </a:lnT>
                    <a:lnB>
                      <a:noFill/>
                    </a:lnB>
                    <a:lnTlToBr>
                      <a:noFill/>
                    </a:lnTlToBr>
                    <a:lnBlToTr>
                      <a:noFill/>
                    </a:lnBlToTr>
                    <a:solidFill>
                      <a:srgbClr val="009999"/>
                    </a:solidFill>
                  </a:tcPr>
                </a:tc>
                <a:extLst>
                  <a:ext uri="{0D108BD9-81ED-4DB2-BD59-A6C34878D82A}">
                    <a16:rowId xmlns:a16="http://schemas.microsoft.com/office/drawing/2014/main" val="10001"/>
                  </a:ext>
                </a:extLst>
              </a:tr>
              <a:tr h="446088">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dirty="0">
                          <a:ln>
                            <a:noFill/>
                          </a:ln>
                          <a:solidFill>
                            <a:srgbClr val="000000"/>
                          </a:solidFill>
                          <a:effectLst/>
                          <a:latin typeface="Arial Rounded MT Bold" pitchFamily="32" charset="0"/>
                          <a:cs typeface="Arial Unicode MS" charset="0"/>
                        </a:rPr>
                        <a:t>Greater than or equal</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a:ln>
                            <a:noFill/>
                          </a:ln>
                          <a:solidFill>
                            <a:srgbClr val="000000"/>
                          </a:solidFill>
                          <a:effectLst/>
                          <a:latin typeface="Arial Rounded MT Bold" pitchFamily="32" charset="0"/>
                          <a:cs typeface="Arial Unicode MS" charset="0"/>
                        </a:rPr>
                        <a:t>-ge</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endParaRPr kumimoji="0" lang="en-US" sz="1800" b="0" i="0" u="none" strike="noStrike" cap="none" normalizeH="0" baseline="0">
                        <a:ln>
                          <a:noFill/>
                        </a:ln>
                        <a:solidFill>
                          <a:srgbClr val="000000"/>
                        </a:solidFill>
                        <a:effectLst/>
                        <a:latin typeface="Times New Roman" pitchFamily="16" charset="0"/>
                        <a:cs typeface="Arial Unicode MS" charset="0"/>
                      </a:endParaRPr>
                    </a:p>
                  </a:txBody>
                  <a:tcPr marL="102960" marR="102960" marT="61722" horzOverflow="overflow">
                    <a:lnL>
                      <a:noFill/>
                    </a:lnL>
                    <a:lnR>
                      <a:noFill/>
                    </a:lnR>
                    <a:lnT>
                      <a:noFill/>
                    </a:lnT>
                    <a:lnB>
                      <a:noFill/>
                    </a:lnB>
                    <a:lnTlToBr>
                      <a:noFill/>
                    </a:lnTlToBr>
                    <a:lnBlToTr>
                      <a:noFill/>
                    </a:lnBlToTr>
                    <a:solidFill>
                      <a:srgbClr val="009999"/>
                    </a:solidFill>
                  </a:tcPr>
                </a:tc>
                <a:extLst>
                  <a:ext uri="{0D108BD9-81ED-4DB2-BD59-A6C34878D82A}">
                    <a16:rowId xmlns:a16="http://schemas.microsoft.com/office/drawing/2014/main" val="10002"/>
                  </a:ext>
                </a:extLst>
              </a:tr>
              <a:tr h="447675">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a:ln>
                            <a:noFill/>
                          </a:ln>
                          <a:solidFill>
                            <a:srgbClr val="000000"/>
                          </a:solidFill>
                          <a:effectLst/>
                          <a:latin typeface="Arial Rounded MT Bold" pitchFamily="32" charset="0"/>
                          <a:cs typeface="Arial Unicode MS" charset="0"/>
                        </a:rPr>
                        <a:t>Less than</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a:ln>
                            <a:noFill/>
                          </a:ln>
                          <a:solidFill>
                            <a:srgbClr val="000000"/>
                          </a:solidFill>
                          <a:effectLst/>
                          <a:latin typeface="Arial Rounded MT Bold" pitchFamily="32" charset="0"/>
                          <a:cs typeface="Arial Unicode MS" charset="0"/>
                        </a:rPr>
                        <a:t>-lt</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endParaRPr kumimoji="0" lang="en-US" sz="1800" b="0" i="0" u="none" strike="noStrike" cap="none" normalizeH="0" baseline="0">
                        <a:ln>
                          <a:noFill/>
                        </a:ln>
                        <a:solidFill>
                          <a:srgbClr val="000000"/>
                        </a:solidFill>
                        <a:effectLst/>
                        <a:latin typeface="Times New Roman" pitchFamily="16" charset="0"/>
                        <a:cs typeface="Arial Unicode MS" charset="0"/>
                      </a:endParaRPr>
                    </a:p>
                  </a:txBody>
                  <a:tcPr marL="102960" marR="102960" marT="61722" horzOverflow="overflow">
                    <a:lnL>
                      <a:noFill/>
                    </a:lnL>
                    <a:lnR>
                      <a:noFill/>
                    </a:lnR>
                    <a:lnT>
                      <a:noFill/>
                    </a:lnT>
                    <a:lnB>
                      <a:noFill/>
                    </a:lnB>
                    <a:lnTlToBr>
                      <a:noFill/>
                    </a:lnTlToBr>
                    <a:lnBlToTr>
                      <a:noFill/>
                    </a:lnBlToTr>
                    <a:solidFill>
                      <a:srgbClr val="009999"/>
                    </a:solidFill>
                  </a:tcPr>
                </a:tc>
                <a:extLst>
                  <a:ext uri="{0D108BD9-81ED-4DB2-BD59-A6C34878D82A}">
                    <a16:rowId xmlns:a16="http://schemas.microsoft.com/office/drawing/2014/main" val="10003"/>
                  </a:ext>
                </a:extLst>
              </a:tr>
              <a:tr h="447675">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a:ln>
                            <a:noFill/>
                          </a:ln>
                          <a:solidFill>
                            <a:srgbClr val="000000"/>
                          </a:solidFill>
                          <a:effectLst/>
                          <a:latin typeface="Arial Rounded MT Bold" pitchFamily="32" charset="0"/>
                          <a:cs typeface="Arial Unicode MS" charset="0"/>
                        </a:rPr>
                        <a:t>Less than or equal</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a:ln>
                            <a:noFill/>
                          </a:ln>
                          <a:solidFill>
                            <a:srgbClr val="000000"/>
                          </a:solidFill>
                          <a:effectLst/>
                          <a:latin typeface="Arial Rounded MT Bold" pitchFamily="32" charset="0"/>
                          <a:cs typeface="Arial Unicode MS" charset="0"/>
                        </a:rPr>
                        <a:t>-le</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endParaRPr kumimoji="0" lang="en-US" sz="1800" b="0" i="0" u="none" strike="noStrike" cap="none" normalizeH="0" baseline="0">
                        <a:ln>
                          <a:noFill/>
                        </a:ln>
                        <a:solidFill>
                          <a:srgbClr val="000000"/>
                        </a:solidFill>
                        <a:effectLst/>
                        <a:latin typeface="Times New Roman" pitchFamily="16" charset="0"/>
                        <a:cs typeface="Arial Unicode MS" charset="0"/>
                      </a:endParaRPr>
                    </a:p>
                  </a:txBody>
                  <a:tcPr marL="102960" marR="102960" marT="61722" horzOverflow="overflow">
                    <a:lnL>
                      <a:noFill/>
                    </a:lnL>
                    <a:lnR>
                      <a:noFill/>
                    </a:lnR>
                    <a:lnT>
                      <a:noFill/>
                    </a:lnT>
                    <a:lnB>
                      <a:noFill/>
                    </a:lnB>
                    <a:lnTlToBr>
                      <a:noFill/>
                    </a:lnTlToBr>
                    <a:lnBlToTr>
                      <a:noFill/>
                    </a:lnBlToTr>
                    <a:solidFill>
                      <a:srgbClr val="009999"/>
                    </a:solidFill>
                  </a:tcPr>
                </a:tc>
                <a:extLst>
                  <a:ext uri="{0D108BD9-81ED-4DB2-BD59-A6C34878D82A}">
                    <a16:rowId xmlns:a16="http://schemas.microsoft.com/office/drawing/2014/main" val="10004"/>
                  </a:ext>
                </a:extLst>
              </a:tr>
              <a:tr h="447675">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a:ln>
                            <a:noFill/>
                          </a:ln>
                          <a:solidFill>
                            <a:srgbClr val="000000"/>
                          </a:solidFill>
                          <a:effectLst/>
                          <a:latin typeface="Arial Rounded MT Bold" pitchFamily="32" charset="0"/>
                          <a:cs typeface="Arial Unicode MS" charset="0"/>
                        </a:rPr>
                        <a:t>Equal</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a:ln>
                            <a:noFill/>
                          </a:ln>
                          <a:solidFill>
                            <a:srgbClr val="000000"/>
                          </a:solidFill>
                          <a:effectLst/>
                          <a:latin typeface="Arial Rounded MT Bold" pitchFamily="32" charset="0"/>
                          <a:cs typeface="Arial Unicode MS" charset="0"/>
                        </a:rPr>
                        <a:t>-eq</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a:ln>
                            <a:noFill/>
                          </a:ln>
                          <a:solidFill>
                            <a:srgbClr val="000000"/>
                          </a:solidFill>
                          <a:effectLst/>
                          <a:latin typeface="Arial Rounded MT Bold" pitchFamily="32" charset="0"/>
                          <a:cs typeface="Arial Unicode MS" charset="0"/>
                        </a:rPr>
                        <a:t>=</a:t>
                      </a:r>
                    </a:p>
                  </a:txBody>
                  <a:tcPr marL="102960" marR="102960" marT="59944"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447675">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a:ln>
                            <a:noFill/>
                          </a:ln>
                          <a:solidFill>
                            <a:srgbClr val="000000"/>
                          </a:solidFill>
                          <a:effectLst/>
                          <a:latin typeface="Arial Rounded MT Bold" pitchFamily="32" charset="0"/>
                          <a:cs typeface="Arial Unicode MS" charset="0"/>
                        </a:rPr>
                        <a:t>Not equal</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a:ln>
                            <a:noFill/>
                          </a:ln>
                          <a:solidFill>
                            <a:srgbClr val="000000"/>
                          </a:solidFill>
                          <a:effectLst/>
                          <a:latin typeface="Arial Rounded MT Bold" pitchFamily="32" charset="0"/>
                          <a:cs typeface="Arial Unicode MS" charset="0"/>
                        </a:rPr>
                        <a:t>-ne</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a:ln>
                            <a:noFill/>
                          </a:ln>
                          <a:solidFill>
                            <a:srgbClr val="000000"/>
                          </a:solidFill>
                          <a:effectLst/>
                          <a:latin typeface="Arial Rounded MT Bold" pitchFamily="32" charset="0"/>
                          <a:cs typeface="Arial Unicode MS" charset="0"/>
                        </a:rPr>
                        <a:t>!=</a:t>
                      </a:r>
                    </a:p>
                  </a:txBody>
                  <a:tcPr marL="102960" marR="102960" marT="59944"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447675">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a:ln>
                            <a:noFill/>
                          </a:ln>
                          <a:solidFill>
                            <a:srgbClr val="000000"/>
                          </a:solidFill>
                          <a:effectLst/>
                          <a:latin typeface="Arial Rounded MT Bold" pitchFamily="32" charset="0"/>
                          <a:cs typeface="Arial Unicode MS" charset="0"/>
                        </a:rPr>
                        <a:t>String length is zero</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endParaRPr kumimoji="0" lang="en-US" sz="1800" b="0" i="0" u="none" strike="noStrike" cap="none" normalizeH="0" baseline="0">
                        <a:ln>
                          <a:noFill/>
                        </a:ln>
                        <a:solidFill>
                          <a:srgbClr val="000000"/>
                        </a:solidFill>
                        <a:effectLst/>
                        <a:latin typeface="Times New Roman" pitchFamily="16" charset="0"/>
                        <a:cs typeface="Arial Unicode MS" charset="0"/>
                      </a:endParaRPr>
                    </a:p>
                  </a:txBody>
                  <a:tcPr marL="102960" marR="102960" marT="61722" horzOverflow="overflow">
                    <a:lnL>
                      <a:noFill/>
                    </a:lnL>
                    <a:lnR>
                      <a:noFill/>
                    </a:lnR>
                    <a:lnT>
                      <a:noFill/>
                    </a:lnT>
                    <a:lnB>
                      <a:noFill/>
                    </a:lnB>
                    <a:lnTlToBr>
                      <a:noFill/>
                    </a:lnTlToBr>
                    <a:lnBlToTr>
                      <a:noFill/>
                    </a:lnBlToTr>
                    <a:solidFill>
                      <a:srgbClr val="009999"/>
                    </a:solid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a:ln>
                            <a:noFill/>
                          </a:ln>
                          <a:solidFill>
                            <a:srgbClr val="000000"/>
                          </a:solidFill>
                          <a:effectLst/>
                          <a:latin typeface="Arial Rounded MT Bold" pitchFamily="32" charset="0"/>
                          <a:cs typeface="Arial Unicode MS" charset="0"/>
                        </a:rPr>
                        <a:t>-z str</a:t>
                      </a:r>
                    </a:p>
                  </a:txBody>
                  <a:tcPr marL="102960" marR="102960" marT="59944"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447675">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a:ln>
                            <a:noFill/>
                          </a:ln>
                          <a:solidFill>
                            <a:srgbClr val="000000"/>
                          </a:solidFill>
                          <a:effectLst/>
                          <a:latin typeface="Arial Rounded MT Bold" pitchFamily="32" charset="0"/>
                          <a:cs typeface="Arial Unicode MS" charset="0"/>
                        </a:rPr>
                        <a:t>String length is non-zero</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endParaRPr kumimoji="0" lang="en-US" sz="1800" b="0" i="0" u="none" strike="noStrike" cap="none" normalizeH="0" baseline="0">
                        <a:ln>
                          <a:noFill/>
                        </a:ln>
                        <a:solidFill>
                          <a:srgbClr val="000000"/>
                        </a:solidFill>
                        <a:effectLst/>
                        <a:latin typeface="Times New Roman" pitchFamily="16" charset="0"/>
                        <a:cs typeface="Arial Unicode MS" charset="0"/>
                      </a:endParaRPr>
                    </a:p>
                  </a:txBody>
                  <a:tcPr marL="102960" marR="102960" marT="61722" horzOverflow="overflow">
                    <a:lnL>
                      <a:noFill/>
                    </a:lnL>
                    <a:lnR>
                      <a:noFill/>
                    </a:lnR>
                    <a:lnT>
                      <a:noFill/>
                    </a:lnT>
                    <a:lnB>
                      <a:noFill/>
                    </a:lnB>
                    <a:lnTlToBr>
                      <a:noFill/>
                    </a:lnTlToBr>
                    <a:lnBlToTr>
                      <a:noFill/>
                    </a:lnBlToTr>
                    <a:solidFill>
                      <a:srgbClr val="009999"/>
                    </a:solid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a:ln>
                            <a:noFill/>
                          </a:ln>
                          <a:solidFill>
                            <a:srgbClr val="000000"/>
                          </a:solidFill>
                          <a:effectLst/>
                          <a:latin typeface="Arial Rounded MT Bold" pitchFamily="32" charset="0"/>
                          <a:cs typeface="Arial Unicode MS" charset="0"/>
                        </a:rPr>
                        <a:t>-n str</a:t>
                      </a:r>
                    </a:p>
                  </a:txBody>
                  <a:tcPr marL="102960" marR="102960" marT="59944"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447675">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a:ln>
                            <a:noFill/>
                          </a:ln>
                          <a:solidFill>
                            <a:srgbClr val="000000"/>
                          </a:solidFill>
                          <a:effectLst/>
                          <a:latin typeface="Arial Rounded MT Bold" pitchFamily="32" charset="0"/>
                          <a:cs typeface="Arial Unicode MS" charset="0"/>
                        </a:rPr>
                        <a:t>file1 is newer than file2</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endParaRPr kumimoji="0" lang="en-US" sz="1800" b="0" i="0" u="none" strike="noStrike" cap="none" normalizeH="0" baseline="0">
                        <a:ln>
                          <a:noFill/>
                        </a:ln>
                        <a:solidFill>
                          <a:srgbClr val="000000"/>
                        </a:solidFill>
                        <a:effectLst/>
                        <a:latin typeface="Times New Roman" pitchFamily="16" charset="0"/>
                        <a:cs typeface="Arial Unicode MS" charset="0"/>
                      </a:endParaRPr>
                    </a:p>
                  </a:txBody>
                  <a:tcPr marL="102960" marR="102960" marT="61722" horzOverflow="overflow">
                    <a:lnL>
                      <a:noFill/>
                    </a:lnL>
                    <a:lnR>
                      <a:noFill/>
                    </a:lnR>
                    <a:lnT>
                      <a:noFill/>
                    </a:lnT>
                    <a:lnB>
                      <a:noFill/>
                    </a:lnB>
                    <a:lnTlToBr>
                      <a:noFill/>
                    </a:lnTlToBr>
                    <a:lnBlToTr>
                      <a:noFill/>
                    </a:lnBlToTr>
                    <a:solidFill>
                      <a:srgbClr val="009999"/>
                    </a:solid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a:ln>
                            <a:noFill/>
                          </a:ln>
                          <a:solidFill>
                            <a:srgbClr val="000000"/>
                          </a:solidFill>
                          <a:effectLst/>
                          <a:latin typeface="Arial Rounded MT Bold" pitchFamily="32" charset="0"/>
                          <a:cs typeface="Arial Unicode MS" charset="0"/>
                        </a:rPr>
                        <a:t>file1 -nt file2</a:t>
                      </a:r>
                    </a:p>
                  </a:txBody>
                  <a:tcPr marL="102960" marR="102960" marT="59944"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431800">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a:ln>
                            <a:noFill/>
                          </a:ln>
                          <a:solidFill>
                            <a:srgbClr val="000000"/>
                          </a:solidFill>
                          <a:effectLst/>
                          <a:latin typeface="Arial Rounded MT Bold" pitchFamily="32" charset="0"/>
                          <a:cs typeface="Arial Unicode MS" charset="0"/>
                        </a:rPr>
                        <a:t>file1 is older than file2</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endParaRPr kumimoji="0" lang="en-US" sz="1800" b="0" i="0" u="none" strike="noStrike" cap="none" normalizeH="0" baseline="0">
                        <a:ln>
                          <a:noFill/>
                        </a:ln>
                        <a:solidFill>
                          <a:srgbClr val="000000"/>
                        </a:solidFill>
                        <a:effectLst/>
                        <a:latin typeface="Times New Roman" pitchFamily="16" charset="0"/>
                        <a:cs typeface="Arial Unicode MS" charset="0"/>
                      </a:endParaRPr>
                    </a:p>
                  </a:txBody>
                  <a:tcPr marL="102960" marR="102960" marT="61722" horzOverflow="overflow">
                    <a:lnL>
                      <a:noFill/>
                    </a:lnL>
                    <a:lnR>
                      <a:noFill/>
                    </a:lnR>
                    <a:lnT>
                      <a:noFill/>
                    </a:lnT>
                    <a:lnB>
                      <a:noFill/>
                    </a:lnB>
                    <a:lnTlToBr>
                      <a:noFill/>
                    </a:lnTlToBr>
                    <a:lnBlToTr>
                      <a:noFill/>
                    </a:lnBlToTr>
                    <a:solidFill>
                      <a:srgbClr val="009999"/>
                    </a:solid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dirty="0">
                          <a:ln>
                            <a:noFill/>
                          </a:ln>
                          <a:solidFill>
                            <a:srgbClr val="000000"/>
                          </a:solidFill>
                          <a:effectLst/>
                          <a:latin typeface="Arial Rounded MT Bold" pitchFamily="32" charset="0"/>
                          <a:cs typeface="Arial Unicode MS" charset="0"/>
                        </a:rPr>
                        <a:t>file1 -</a:t>
                      </a:r>
                      <a:r>
                        <a:rPr kumimoji="0" lang="en-US" sz="1600" b="0" i="0" u="none" strike="noStrike" cap="none" normalizeH="0" baseline="0" dirty="0" err="1">
                          <a:ln>
                            <a:noFill/>
                          </a:ln>
                          <a:solidFill>
                            <a:srgbClr val="000000"/>
                          </a:solidFill>
                          <a:effectLst/>
                          <a:latin typeface="Arial Rounded MT Bold" pitchFamily="32" charset="0"/>
                          <a:cs typeface="Arial Unicode MS" charset="0"/>
                        </a:rPr>
                        <a:t>ot</a:t>
                      </a:r>
                      <a:r>
                        <a:rPr kumimoji="0" lang="en-US" sz="1600" b="0" i="0" u="none" strike="noStrike" cap="none" normalizeH="0" baseline="0" dirty="0">
                          <a:ln>
                            <a:noFill/>
                          </a:ln>
                          <a:solidFill>
                            <a:srgbClr val="000000"/>
                          </a:solidFill>
                          <a:effectLst/>
                          <a:latin typeface="Arial Rounded MT Bold" pitchFamily="32" charset="0"/>
                          <a:cs typeface="Arial Unicode MS" charset="0"/>
                        </a:rPr>
                        <a:t> file2</a:t>
                      </a:r>
                    </a:p>
                  </a:txBody>
                  <a:tcPr marL="102960" marR="102960" marT="59944"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bl>
          </a:graphicData>
        </a:graphic>
      </p:graphicFrame>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Shell </a:t>
            </a:r>
            <a:r>
              <a:rPr lang="fr-FR" dirty="0" err="1"/>
              <a:t>programming</a:t>
            </a:r>
            <a:r>
              <a:rPr lang="fr-FR" dirty="0"/>
              <a:t>: variables and </a:t>
            </a:r>
            <a:r>
              <a:rPr lang="fr-FR" dirty="0" err="1"/>
              <a:t>conditionals</a:t>
            </a:r>
            <a:endParaRPr lang="fr-FR" dirty="0"/>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28</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1524000" y="990600"/>
            <a:ext cx="9144000" cy="523220"/>
          </a:xfrm>
          <a:prstGeom prst="rect">
            <a:avLst/>
          </a:prstGeom>
          <a:noFill/>
        </p:spPr>
        <p:txBody>
          <a:bodyPr wrap="square" rtlCol="0">
            <a:spAutoFit/>
          </a:bodyPr>
          <a:lstStyle/>
          <a:p>
            <a:pPr algn="ctr"/>
            <a:r>
              <a:rPr lang="en-GB" sz="2800" dirty="0"/>
              <a:t>Tests for numbers or strings</a:t>
            </a:r>
          </a:p>
        </p:txBody>
      </p:sp>
    </p:spTree>
    <p:extLst>
      <p:ext uri="{BB962C8B-B14F-4D97-AF65-F5344CB8AC3E}">
        <p14:creationId xmlns:p14="http://schemas.microsoft.com/office/powerpoint/2010/main" val="291098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Shell </a:t>
            </a:r>
            <a:r>
              <a:rPr lang="fr-FR" dirty="0" err="1"/>
              <a:t>programming</a:t>
            </a:r>
            <a:r>
              <a:rPr lang="fr-FR" dirty="0"/>
              <a:t>: variables and </a:t>
            </a:r>
            <a:r>
              <a:rPr lang="fr-FR" dirty="0" err="1"/>
              <a:t>conditionals</a:t>
            </a:r>
            <a:endParaRPr lang="fr-FR" dirty="0"/>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29</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1" name="Picture 10" descr="new2.gif"/>
          <p:cNvPicPr>
            <a:picLocks noChangeAspect="1"/>
          </p:cNvPicPr>
          <p:nvPr/>
        </p:nvPicPr>
        <p:blipFill>
          <a:blip r:embed="rId3"/>
          <a:stretch>
            <a:fillRect/>
          </a:stretch>
        </p:blipFill>
        <p:spPr>
          <a:xfrm>
            <a:off x="3055620" y="1844040"/>
            <a:ext cx="6080760" cy="3870960"/>
          </a:xfrm>
          <a:prstGeom prst="rect">
            <a:avLst/>
          </a:prstGeom>
        </p:spPr>
      </p:pic>
      <p:sp>
        <p:nvSpPr>
          <p:cNvPr id="12" name="TextBox 11"/>
          <p:cNvSpPr txBox="1"/>
          <p:nvPr/>
        </p:nvSpPr>
        <p:spPr>
          <a:xfrm>
            <a:off x="1524000" y="953870"/>
            <a:ext cx="9144000" cy="830997"/>
          </a:xfrm>
          <a:prstGeom prst="rect">
            <a:avLst/>
          </a:prstGeom>
          <a:noFill/>
        </p:spPr>
        <p:txBody>
          <a:bodyPr wrap="square" rtlCol="0">
            <a:spAutoFit/>
          </a:bodyPr>
          <a:lstStyle/>
          <a:p>
            <a:pPr algn="ctr"/>
            <a:r>
              <a:rPr lang="en-GB" sz="2400" dirty="0"/>
              <a:t>Here is the program as it stands currently. If we want to tell the user that we need at least one argument, what should we do?</a:t>
            </a:r>
          </a:p>
        </p:txBody>
      </p:sp>
      <p:pic>
        <p:nvPicPr>
          <p:cNvPr id="13" name="Picture 12" descr="new3.gif"/>
          <p:cNvPicPr>
            <a:picLocks noChangeAspect="1"/>
          </p:cNvPicPr>
          <p:nvPr/>
        </p:nvPicPr>
        <p:blipFill>
          <a:blip r:embed="rId4"/>
          <a:stretch>
            <a:fillRect/>
          </a:stretch>
        </p:blipFill>
        <p:spPr>
          <a:xfrm>
            <a:off x="3055620" y="1844040"/>
            <a:ext cx="6080760" cy="3870960"/>
          </a:xfrm>
          <a:prstGeom prst="rect">
            <a:avLst/>
          </a:prstGeom>
        </p:spPr>
      </p:pic>
      <p:cxnSp>
        <p:nvCxnSpPr>
          <p:cNvPr id="14" name="Straight Arrow Connector 13"/>
          <p:cNvCxnSpPr/>
          <p:nvPr/>
        </p:nvCxnSpPr>
        <p:spPr>
          <a:xfrm rot="5400000" flipH="1" flipV="1">
            <a:off x="2860200" y="4008120"/>
            <a:ext cx="1219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rot="5400000" flipH="1" flipV="1">
            <a:off x="3505994" y="4007326"/>
            <a:ext cx="1219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TextBox 15"/>
          <p:cNvSpPr txBox="1"/>
          <p:nvPr/>
        </p:nvSpPr>
        <p:spPr>
          <a:xfrm>
            <a:off x="3124200" y="4541520"/>
            <a:ext cx="2590800" cy="523220"/>
          </a:xfrm>
          <a:prstGeom prst="rect">
            <a:avLst/>
          </a:prstGeom>
          <a:noFill/>
        </p:spPr>
        <p:txBody>
          <a:bodyPr wrap="square" rtlCol="0">
            <a:spAutoFit/>
          </a:bodyPr>
          <a:lstStyle/>
          <a:p>
            <a:r>
              <a:rPr lang="en-GB" sz="2800" dirty="0">
                <a:solidFill>
                  <a:srgbClr val="FF0000"/>
                </a:solidFill>
              </a:rPr>
              <a:t>Space around [ ]</a:t>
            </a:r>
          </a:p>
        </p:txBody>
      </p:sp>
      <p:pic>
        <p:nvPicPr>
          <p:cNvPr id="22" name="Picture 21" descr="new4.gif"/>
          <p:cNvPicPr>
            <a:picLocks noChangeAspect="1"/>
          </p:cNvPicPr>
          <p:nvPr/>
        </p:nvPicPr>
        <p:blipFill>
          <a:blip r:embed="rId5"/>
          <a:stretch>
            <a:fillRect/>
          </a:stretch>
        </p:blipFill>
        <p:spPr>
          <a:xfrm>
            <a:off x="3055620" y="1844040"/>
            <a:ext cx="6080760" cy="3870960"/>
          </a:xfrm>
          <a:prstGeom prst="rect">
            <a:avLst/>
          </a:prstGeom>
        </p:spPr>
      </p:pic>
      <p:pic>
        <p:nvPicPr>
          <p:cNvPr id="23" name="Picture 22" descr="new5.gif"/>
          <p:cNvPicPr>
            <a:picLocks noChangeAspect="1"/>
          </p:cNvPicPr>
          <p:nvPr/>
        </p:nvPicPr>
        <p:blipFill>
          <a:blip r:embed="rId6"/>
          <a:stretch>
            <a:fillRect/>
          </a:stretch>
        </p:blipFill>
        <p:spPr>
          <a:xfrm>
            <a:off x="3055620" y="1844040"/>
            <a:ext cx="6080760" cy="3870960"/>
          </a:xfrm>
          <a:prstGeom prst="rect">
            <a:avLst/>
          </a:prstGeom>
        </p:spPr>
      </p:pic>
      <p:pic>
        <p:nvPicPr>
          <p:cNvPr id="24" name="Picture 23" descr="new6.gif"/>
          <p:cNvPicPr>
            <a:picLocks noChangeAspect="1"/>
          </p:cNvPicPr>
          <p:nvPr/>
        </p:nvPicPr>
        <p:blipFill>
          <a:blip r:embed="rId7"/>
          <a:stretch>
            <a:fillRect/>
          </a:stretch>
        </p:blipFill>
        <p:spPr>
          <a:xfrm>
            <a:off x="3055620" y="1844040"/>
            <a:ext cx="6080760" cy="3870960"/>
          </a:xfrm>
          <a:prstGeom prst="rect">
            <a:avLst/>
          </a:prstGeom>
        </p:spPr>
      </p:pic>
      <p:cxnSp>
        <p:nvCxnSpPr>
          <p:cNvPr id="25" name="Straight Arrow Connector 24"/>
          <p:cNvCxnSpPr/>
          <p:nvPr/>
        </p:nvCxnSpPr>
        <p:spPr>
          <a:xfrm rot="5400000" flipH="1" flipV="1">
            <a:off x="2860200" y="4008120"/>
            <a:ext cx="1219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6" name="Straight Arrow Connector 25"/>
          <p:cNvCxnSpPr/>
          <p:nvPr/>
        </p:nvCxnSpPr>
        <p:spPr>
          <a:xfrm rot="5400000" flipH="1" flipV="1">
            <a:off x="3505994" y="4007326"/>
            <a:ext cx="1219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7" name="TextBox 26"/>
          <p:cNvSpPr txBox="1"/>
          <p:nvPr/>
        </p:nvSpPr>
        <p:spPr>
          <a:xfrm>
            <a:off x="3124200" y="4541520"/>
            <a:ext cx="5410200" cy="523220"/>
          </a:xfrm>
          <a:prstGeom prst="rect">
            <a:avLst/>
          </a:prstGeom>
          <a:noFill/>
        </p:spPr>
        <p:txBody>
          <a:bodyPr wrap="square" rtlCol="0">
            <a:spAutoFit/>
          </a:bodyPr>
          <a:lstStyle/>
          <a:p>
            <a:r>
              <a:rPr lang="en-GB" sz="2800" dirty="0">
                <a:solidFill>
                  <a:srgbClr val="FF0000"/>
                </a:solidFill>
              </a:rPr>
              <a:t>And what if I don’t put the space...</a:t>
            </a:r>
          </a:p>
        </p:txBody>
      </p:sp>
      <p:pic>
        <p:nvPicPr>
          <p:cNvPr id="28" name="Picture 27" descr="new7.gif"/>
          <p:cNvPicPr>
            <a:picLocks noChangeAspect="1"/>
          </p:cNvPicPr>
          <p:nvPr/>
        </p:nvPicPr>
        <p:blipFill>
          <a:blip r:embed="rId8"/>
          <a:stretch>
            <a:fillRect/>
          </a:stretch>
        </p:blipFill>
        <p:spPr>
          <a:xfrm>
            <a:off x="3055620" y="1844040"/>
            <a:ext cx="6080760" cy="3870960"/>
          </a:xfrm>
          <a:prstGeom prst="rect">
            <a:avLst/>
          </a:prstGeom>
        </p:spPr>
      </p:pic>
      <p:pic>
        <p:nvPicPr>
          <p:cNvPr id="29" name="Picture 28" descr="new8.gif"/>
          <p:cNvPicPr>
            <a:picLocks noChangeAspect="1"/>
          </p:cNvPicPr>
          <p:nvPr/>
        </p:nvPicPr>
        <p:blipFill>
          <a:blip r:embed="rId9"/>
          <a:stretch>
            <a:fillRect/>
          </a:stretch>
        </p:blipFill>
        <p:spPr>
          <a:xfrm>
            <a:off x="3055620" y="1844040"/>
            <a:ext cx="6080760" cy="3870960"/>
          </a:xfrm>
          <a:prstGeom prst="rect">
            <a:avLst/>
          </a:prstGeom>
        </p:spPr>
      </p:pic>
      <p:cxnSp>
        <p:nvCxnSpPr>
          <p:cNvPr id="34" name="Straight Arrow Connector 33"/>
          <p:cNvCxnSpPr/>
          <p:nvPr/>
        </p:nvCxnSpPr>
        <p:spPr>
          <a:xfrm rot="10800000">
            <a:off x="6172200" y="2560320"/>
            <a:ext cx="1751012"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8776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0"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Shell </a:t>
            </a:r>
            <a:r>
              <a:rPr lang="fr-FR" dirty="0" err="1"/>
              <a:t>programming</a:t>
            </a:r>
            <a:r>
              <a:rPr lang="fr-FR" dirty="0"/>
              <a:t>: variables and </a:t>
            </a:r>
            <a:r>
              <a:rPr lang="fr-FR" dirty="0" err="1"/>
              <a:t>conditionals</a:t>
            </a:r>
            <a:endParaRPr lang="fr-FR" dirty="0"/>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30</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1524000" y="953870"/>
            <a:ext cx="9144000" cy="461665"/>
          </a:xfrm>
          <a:prstGeom prst="rect">
            <a:avLst/>
          </a:prstGeom>
          <a:noFill/>
        </p:spPr>
        <p:txBody>
          <a:bodyPr wrap="square" rtlCol="0">
            <a:spAutoFit/>
          </a:bodyPr>
          <a:lstStyle/>
          <a:p>
            <a:pPr algn="ctr"/>
            <a:r>
              <a:rPr lang="en-GB" sz="2400" dirty="0"/>
              <a:t>What do you think it’ll do if we don’t give it an argument now?</a:t>
            </a:r>
          </a:p>
        </p:txBody>
      </p:sp>
      <p:pic>
        <p:nvPicPr>
          <p:cNvPr id="30" name="Picture 29" descr="old1.gif"/>
          <p:cNvPicPr>
            <a:picLocks noChangeAspect="1"/>
          </p:cNvPicPr>
          <p:nvPr/>
        </p:nvPicPr>
        <p:blipFill>
          <a:blip r:embed="rId3"/>
          <a:stretch>
            <a:fillRect/>
          </a:stretch>
        </p:blipFill>
        <p:spPr>
          <a:xfrm>
            <a:off x="4503420" y="1676400"/>
            <a:ext cx="6080760" cy="3870960"/>
          </a:xfrm>
          <a:prstGeom prst="rect">
            <a:avLst/>
          </a:prstGeom>
        </p:spPr>
      </p:pic>
      <p:pic>
        <p:nvPicPr>
          <p:cNvPr id="31" name="Picture 30" descr="old2.gif"/>
          <p:cNvPicPr>
            <a:picLocks noChangeAspect="1"/>
          </p:cNvPicPr>
          <p:nvPr/>
        </p:nvPicPr>
        <p:blipFill>
          <a:blip r:embed="rId4"/>
          <a:stretch>
            <a:fillRect/>
          </a:stretch>
        </p:blipFill>
        <p:spPr>
          <a:xfrm>
            <a:off x="4503420" y="1676400"/>
            <a:ext cx="6080760" cy="3870960"/>
          </a:xfrm>
          <a:prstGeom prst="rect">
            <a:avLst/>
          </a:prstGeom>
        </p:spPr>
      </p:pic>
      <p:pic>
        <p:nvPicPr>
          <p:cNvPr id="32" name="Picture 31" descr="old3.gif"/>
          <p:cNvPicPr>
            <a:picLocks noChangeAspect="1"/>
          </p:cNvPicPr>
          <p:nvPr/>
        </p:nvPicPr>
        <p:blipFill>
          <a:blip r:embed="rId5"/>
          <a:stretch>
            <a:fillRect/>
          </a:stretch>
        </p:blipFill>
        <p:spPr>
          <a:xfrm>
            <a:off x="4503420" y="1676400"/>
            <a:ext cx="6080760" cy="3870960"/>
          </a:xfrm>
          <a:prstGeom prst="rect">
            <a:avLst/>
          </a:prstGeom>
        </p:spPr>
      </p:pic>
      <p:cxnSp>
        <p:nvCxnSpPr>
          <p:cNvPr id="35" name="Straight Arrow Connector 34"/>
          <p:cNvCxnSpPr/>
          <p:nvPr/>
        </p:nvCxnSpPr>
        <p:spPr>
          <a:xfrm rot="10800000">
            <a:off x="8305800" y="2392680"/>
            <a:ext cx="6096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915400" y="2164080"/>
            <a:ext cx="1905000" cy="523220"/>
          </a:xfrm>
          <a:prstGeom prst="rect">
            <a:avLst/>
          </a:prstGeom>
          <a:noFill/>
        </p:spPr>
        <p:txBody>
          <a:bodyPr wrap="square" rtlCol="0">
            <a:spAutoFit/>
          </a:bodyPr>
          <a:lstStyle/>
          <a:p>
            <a:r>
              <a:rPr lang="en-GB" sz="2800" b="1" dirty="0">
                <a:solidFill>
                  <a:srgbClr val="FF0000"/>
                </a:solidFill>
              </a:rPr>
              <a:t>Whiny...</a:t>
            </a:r>
          </a:p>
        </p:txBody>
      </p:sp>
      <p:cxnSp>
        <p:nvCxnSpPr>
          <p:cNvPr id="37" name="Straight Arrow Connector 36"/>
          <p:cNvCxnSpPr/>
          <p:nvPr/>
        </p:nvCxnSpPr>
        <p:spPr>
          <a:xfrm rot="10800000">
            <a:off x="7315200" y="2697480"/>
            <a:ext cx="533400" cy="3810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324600" y="3038774"/>
            <a:ext cx="4038600" cy="954107"/>
          </a:xfrm>
          <a:prstGeom prst="rect">
            <a:avLst/>
          </a:prstGeom>
          <a:noFill/>
        </p:spPr>
        <p:txBody>
          <a:bodyPr wrap="square" rtlCol="0">
            <a:spAutoFit/>
          </a:bodyPr>
          <a:lstStyle/>
          <a:p>
            <a:pPr algn="ctr"/>
            <a:r>
              <a:rPr lang="en-GB" sz="2800" b="1" dirty="0">
                <a:solidFill>
                  <a:srgbClr val="FF0000"/>
                </a:solidFill>
              </a:rPr>
              <a:t>But tries </a:t>
            </a:r>
            <a:r>
              <a:rPr lang="en-GB" sz="2800" b="1" i="1" u="sng" dirty="0">
                <a:solidFill>
                  <a:srgbClr val="FF0000"/>
                </a:solidFill>
              </a:rPr>
              <a:t>anyway</a:t>
            </a:r>
            <a:r>
              <a:rPr lang="en-GB" sz="2800" b="1" dirty="0">
                <a:solidFill>
                  <a:srgbClr val="FF0000"/>
                </a:solidFill>
              </a:rPr>
              <a:t> and starts throwing out errors</a:t>
            </a:r>
          </a:p>
        </p:txBody>
      </p:sp>
      <p:pic>
        <p:nvPicPr>
          <p:cNvPr id="40" name="Picture 39" descr="old4.gif"/>
          <p:cNvPicPr>
            <a:picLocks noChangeAspect="1"/>
          </p:cNvPicPr>
          <p:nvPr/>
        </p:nvPicPr>
        <p:blipFill>
          <a:blip r:embed="rId6"/>
          <a:stretch>
            <a:fillRect/>
          </a:stretch>
        </p:blipFill>
        <p:spPr>
          <a:xfrm>
            <a:off x="4503420" y="1676400"/>
            <a:ext cx="6080760" cy="3870960"/>
          </a:xfrm>
          <a:prstGeom prst="rect">
            <a:avLst/>
          </a:prstGeom>
        </p:spPr>
      </p:pic>
      <p:pic>
        <p:nvPicPr>
          <p:cNvPr id="41" name="Picture 40" descr="old5.gif"/>
          <p:cNvPicPr>
            <a:picLocks noChangeAspect="1"/>
          </p:cNvPicPr>
          <p:nvPr/>
        </p:nvPicPr>
        <p:blipFill>
          <a:blip r:embed="rId7"/>
          <a:stretch>
            <a:fillRect/>
          </a:stretch>
        </p:blipFill>
        <p:spPr>
          <a:xfrm>
            <a:off x="4503420" y="1676400"/>
            <a:ext cx="6080760" cy="3870960"/>
          </a:xfrm>
          <a:prstGeom prst="rect">
            <a:avLst/>
          </a:prstGeom>
        </p:spPr>
      </p:pic>
      <p:pic>
        <p:nvPicPr>
          <p:cNvPr id="42" name="Picture 41" descr="old6.gif"/>
          <p:cNvPicPr>
            <a:picLocks noChangeAspect="1"/>
          </p:cNvPicPr>
          <p:nvPr/>
        </p:nvPicPr>
        <p:blipFill>
          <a:blip r:embed="rId8"/>
          <a:stretch>
            <a:fillRect/>
          </a:stretch>
        </p:blipFill>
        <p:spPr>
          <a:xfrm>
            <a:off x="4503420" y="1676400"/>
            <a:ext cx="6080760" cy="3870960"/>
          </a:xfrm>
          <a:prstGeom prst="rect">
            <a:avLst/>
          </a:prstGeom>
        </p:spPr>
      </p:pic>
      <p:pic>
        <p:nvPicPr>
          <p:cNvPr id="43" name="Picture 42" descr="old7.gif"/>
          <p:cNvPicPr>
            <a:picLocks noChangeAspect="1"/>
          </p:cNvPicPr>
          <p:nvPr/>
        </p:nvPicPr>
        <p:blipFill>
          <a:blip r:embed="rId9"/>
          <a:stretch>
            <a:fillRect/>
          </a:stretch>
        </p:blipFill>
        <p:spPr>
          <a:xfrm>
            <a:off x="4503420" y="1676400"/>
            <a:ext cx="6080760" cy="3870960"/>
          </a:xfrm>
          <a:prstGeom prst="rect">
            <a:avLst/>
          </a:prstGeom>
        </p:spPr>
      </p:pic>
      <p:sp>
        <p:nvSpPr>
          <p:cNvPr id="44" name="TextBox 43"/>
          <p:cNvSpPr txBox="1"/>
          <p:nvPr/>
        </p:nvSpPr>
        <p:spPr>
          <a:xfrm>
            <a:off x="4495800" y="2697481"/>
            <a:ext cx="5943600" cy="1384995"/>
          </a:xfrm>
          <a:prstGeom prst="rect">
            <a:avLst/>
          </a:prstGeom>
          <a:noFill/>
        </p:spPr>
        <p:txBody>
          <a:bodyPr wrap="square" rtlCol="0">
            <a:spAutoFit/>
          </a:bodyPr>
          <a:lstStyle/>
          <a:p>
            <a:r>
              <a:rPr lang="en-GB" sz="2100" b="1" dirty="0">
                <a:solidFill>
                  <a:srgbClr val="FF0000"/>
                </a:solidFill>
              </a:rPr>
              <a:t>If we don’t get 1 </a:t>
            </a:r>
            <a:r>
              <a:rPr lang="en-GB" sz="2100" b="1" dirty="0" err="1">
                <a:solidFill>
                  <a:srgbClr val="FF0000"/>
                </a:solidFill>
              </a:rPr>
              <a:t>arg</a:t>
            </a:r>
            <a:r>
              <a:rPr lang="en-GB" sz="2100" b="1" dirty="0">
                <a:solidFill>
                  <a:srgbClr val="FF0000"/>
                </a:solidFill>
              </a:rPr>
              <a:t>, notify the user and don’t try.</a:t>
            </a:r>
          </a:p>
          <a:p>
            <a:r>
              <a:rPr lang="en-GB" sz="2100" b="1" dirty="0">
                <a:solidFill>
                  <a:srgbClr val="FF0000"/>
                </a:solidFill>
              </a:rPr>
              <a:t>I we get 1 </a:t>
            </a:r>
            <a:r>
              <a:rPr lang="en-GB" sz="2100" b="1" dirty="0" err="1">
                <a:solidFill>
                  <a:srgbClr val="FF0000"/>
                </a:solidFill>
              </a:rPr>
              <a:t>arg</a:t>
            </a:r>
            <a:r>
              <a:rPr lang="en-GB" sz="2100" b="1" dirty="0">
                <a:solidFill>
                  <a:srgbClr val="FF0000"/>
                </a:solidFill>
              </a:rPr>
              <a:t>, do it.</a:t>
            </a:r>
          </a:p>
          <a:p>
            <a:endParaRPr lang="en-GB" sz="2100" b="1" dirty="0">
              <a:solidFill>
                <a:srgbClr val="FF0000"/>
              </a:solidFill>
            </a:endParaRPr>
          </a:p>
          <a:p>
            <a:r>
              <a:rPr lang="en-GB" sz="2100" b="1" dirty="0">
                <a:solidFill>
                  <a:srgbClr val="FF0000"/>
                </a:solidFill>
              </a:rPr>
              <a:t>...is there any case we’re forgetting here?</a:t>
            </a:r>
          </a:p>
        </p:txBody>
      </p:sp>
      <p:pic>
        <p:nvPicPr>
          <p:cNvPr id="45" name="Picture 44" descr="old8.gif"/>
          <p:cNvPicPr>
            <a:picLocks noChangeAspect="1"/>
          </p:cNvPicPr>
          <p:nvPr/>
        </p:nvPicPr>
        <p:blipFill>
          <a:blip r:embed="rId10"/>
          <a:stretch>
            <a:fillRect/>
          </a:stretch>
        </p:blipFill>
        <p:spPr>
          <a:xfrm>
            <a:off x="4503420" y="1676400"/>
            <a:ext cx="6080760" cy="3870960"/>
          </a:xfrm>
          <a:prstGeom prst="rect">
            <a:avLst/>
          </a:prstGeom>
        </p:spPr>
      </p:pic>
      <p:sp>
        <p:nvSpPr>
          <p:cNvPr id="48" name="TextBox 47"/>
          <p:cNvSpPr txBox="1"/>
          <p:nvPr/>
        </p:nvSpPr>
        <p:spPr>
          <a:xfrm>
            <a:off x="1752600" y="1748135"/>
            <a:ext cx="2514600" cy="34163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dirty="0"/>
              <a:t>if [ </a:t>
            </a:r>
            <a:r>
              <a:rPr lang="en-GB" i="1" dirty="0">
                <a:solidFill>
                  <a:schemeClr val="bg1">
                    <a:lumMod val="50000"/>
                  </a:schemeClr>
                </a:solidFill>
              </a:rPr>
              <a:t>test</a:t>
            </a:r>
            <a:r>
              <a:rPr lang="en-GB" dirty="0"/>
              <a:t> ]</a:t>
            </a:r>
          </a:p>
          <a:p>
            <a:r>
              <a:rPr lang="en-GB" dirty="0"/>
              <a:t>   then</a:t>
            </a:r>
          </a:p>
          <a:p>
            <a:r>
              <a:rPr lang="en-GB" dirty="0"/>
              <a:t>	</a:t>
            </a:r>
            <a:r>
              <a:rPr lang="en-GB" i="1" dirty="0">
                <a:solidFill>
                  <a:schemeClr val="bg1">
                    <a:lumMod val="50000"/>
                  </a:schemeClr>
                </a:solidFill>
              </a:rPr>
              <a:t>consequence</a:t>
            </a:r>
          </a:p>
          <a:p>
            <a:r>
              <a:rPr lang="en-GB" dirty="0" err="1"/>
              <a:t>elif</a:t>
            </a:r>
            <a:r>
              <a:rPr lang="en-GB" dirty="0"/>
              <a:t> [ </a:t>
            </a:r>
            <a:r>
              <a:rPr lang="en-GB" i="1" dirty="0">
                <a:solidFill>
                  <a:schemeClr val="bg1">
                    <a:lumMod val="50000"/>
                  </a:schemeClr>
                </a:solidFill>
              </a:rPr>
              <a:t>test</a:t>
            </a:r>
            <a:r>
              <a:rPr lang="en-GB" dirty="0"/>
              <a:t> ]</a:t>
            </a:r>
          </a:p>
          <a:p>
            <a:r>
              <a:rPr lang="en-GB" dirty="0"/>
              <a:t>   then</a:t>
            </a:r>
          </a:p>
          <a:p>
            <a:r>
              <a:rPr lang="en-GB" dirty="0"/>
              <a:t>	</a:t>
            </a:r>
            <a:r>
              <a:rPr lang="en-GB" i="1" dirty="0">
                <a:solidFill>
                  <a:schemeClr val="bg1">
                    <a:lumMod val="50000"/>
                  </a:schemeClr>
                </a:solidFill>
              </a:rPr>
              <a:t>consequence</a:t>
            </a:r>
          </a:p>
          <a:p>
            <a:r>
              <a:rPr lang="en-GB" dirty="0" err="1"/>
              <a:t>elif</a:t>
            </a:r>
            <a:r>
              <a:rPr lang="en-GB" dirty="0"/>
              <a:t> [ </a:t>
            </a:r>
            <a:r>
              <a:rPr lang="en-GB" i="1" dirty="0">
                <a:solidFill>
                  <a:schemeClr val="bg1">
                    <a:lumMod val="50000"/>
                  </a:schemeClr>
                </a:solidFill>
              </a:rPr>
              <a:t>test</a:t>
            </a:r>
            <a:r>
              <a:rPr lang="en-GB" dirty="0"/>
              <a:t> ]</a:t>
            </a:r>
          </a:p>
          <a:p>
            <a:r>
              <a:rPr lang="en-GB" dirty="0"/>
              <a:t>   then</a:t>
            </a:r>
          </a:p>
          <a:p>
            <a:r>
              <a:rPr lang="en-GB" dirty="0"/>
              <a:t>	</a:t>
            </a:r>
            <a:r>
              <a:rPr lang="en-GB" i="1" dirty="0">
                <a:solidFill>
                  <a:schemeClr val="bg1">
                    <a:lumMod val="50000"/>
                  </a:schemeClr>
                </a:solidFill>
              </a:rPr>
              <a:t>consequence</a:t>
            </a:r>
          </a:p>
          <a:p>
            <a:r>
              <a:rPr lang="en-GB" dirty="0"/>
              <a:t>else</a:t>
            </a:r>
          </a:p>
          <a:p>
            <a:r>
              <a:rPr lang="en-GB" i="1" dirty="0">
                <a:solidFill>
                  <a:schemeClr val="bg1">
                    <a:lumMod val="50000"/>
                  </a:schemeClr>
                </a:solidFill>
              </a:rPr>
              <a:t>	consequence</a:t>
            </a:r>
            <a:endParaRPr lang="en-GB" dirty="0"/>
          </a:p>
          <a:p>
            <a:r>
              <a:rPr lang="en-GB" dirty="0" err="1"/>
              <a:t>fi</a:t>
            </a:r>
            <a:endParaRPr lang="en-GB" dirty="0"/>
          </a:p>
        </p:txBody>
      </p:sp>
    </p:spTree>
    <p:extLst>
      <p:ext uri="{BB962C8B-B14F-4D97-AF65-F5344CB8AC3E}">
        <p14:creationId xmlns:p14="http://schemas.microsoft.com/office/powerpoint/2010/main" val="179492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44" grpId="0"/>
      <p:bldP spid="4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Shell </a:t>
            </a:r>
            <a:r>
              <a:rPr lang="fr-FR" dirty="0" err="1"/>
              <a:t>programming</a:t>
            </a:r>
            <a:r>
              <a:rPr lang="fr-FR" dirty="0"/>
              <a:t>: variables and </a:t>
            </a:r>
            <a:r>
              <a:rPr lang="fr-FR" dirty="0" err="1"/>
              <a:t>conditionals</a:t>
            </a:r>
            <a:endParaRPr lang="fr-FR" dirty="0"/>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31</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46" name="TextBox 45"/>
          <p:cNvSpPr txBox="1"/>
          <p:nvPr/>
        </p:nvSpPr>
        <p:spPr>
          <a:xfrm>
            <a:off x="1752600" y="1524000"/>
            <a:ext cx="2514600" cy="34163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dirty="0"/>
              <a:t>if [ </a:t>
            </a:r>
            <a:r>
              <a:rPr lang="en-GB" i="1" dirty="0">
                <a:solidFill>
                  <a:srgbClr val="FF0000"/>
                </a:solidFill>
              </a:rPr>
              <a:t>test</a:t>
            </a:r>
            <a:r>
              <a:rPr lang="en-GB" dirty="0"/>
              <a:t> ]</a:t>
            </a:r>
          </a:p>
          <a:p>
            <a:r>
              <a:rPr lang="en-GB" dirty="0"/>
              <a:t>   then</a:t>
            </a:r>
          </a:p>
          <a:p>
            <a:r>
              <a:rPr lang="en-GB" dirty="0"/>
              <a:t>	</a:t>
            </a:r>
            <a:r>
              <a:rPr lang="en-GB" i="1" dirty="0">
                <a:solidFill>
                  <a:schemeClr val="bg1">
                    <a:lumMod val="50000"/>
                  </a:schemeClr>
                </a:solidFill>
              </a:rPr>
              <a:t>consequence</a:t>
            </a:r>
          </a:p>
          <a:p>
            <a:r>
              <a:rPr lang="en-GB" dirty="0" err="1"/>
              <a:t>elif</a:t>
            </a:r>
            <a:r>
              <a:rPr lang="en-GB" dirty="0"/>
              <a:t> [ </a:t>
            </a:r>
            <a:r>
              <a:rPr lang="en-GB" i="1" dirty="0">
                <a:solidFill>
                  <a:srgbClr val="0070C0"/>
                </a:solidFill>
              </a:rPr>
              <a:t>test</a:t>
            </a:r>
            <a:r>
              <a:rPr lang="en-GB" dirty="0"/>
              <a:t> ]</a:t>
            </a:r>
          </a:p>
          <a:p>
            <a:r>
              <a:rPr lang="en-GB" dirty="0"/>
              <a:t>   then</a:t>
            </a:r>
          </a:p>
          <a:p>
            <a:r>
              <a:rPr lang="en-GB" dirty="0"/>
              <a:t>	</a:t>
            </a:r>
            <a:r>
              <a:rPr lang="en-GB" i="1" dirty="0">
                <a:solidFill>
                  <a:schemeClr val="bg1">
                    <a:lumMod val="50000"/>
                  </a:schemeClr>
                </a:solidFill>
              </a:rPr>
              <a:t>consequence</a:t>
            </a:r>
          </a:p>
          <a:p>
            <a:r>
              <a:rPr lang="en-GB" dirty="0" err="1"/>
              <a:t>elif</a:t>
            </a:r>
            <a:r>
              <a:rPr lang="en-GB" dirty="0"/>
              <a:t> [ </a:t>
            </a:r>
            <a:r>
              <a:rPr lang="en-GB" i="1" dirty="0">
                <a:solidFill>
                  <a:srgbClr val="00B050"/>
                </a:solidFill>
              </a:rPr>
              <a:t>test</a:t>
            </a:r>
            <a:r>
              <a:rPr lang="en-GB" dirty="0"/>
              <a:t> ]</a:t>
            </a:r>
          </a:p>
          <a:p>
            <a:r>
              <a:rPr lang="en-GB" dirty="0"/>
              <a:t>   then</a:t>
            </a:r>
          </a:p>
          <a:p>
            <a:r>
              <a:rPr lang="en-GB" dirty="0"/>
              <a:t>	</a:t>
            </a:r>
            <a:r>
              <a:rPr lang="en-GB" i="1" dirty="0">
                <a:solidFill>
                  <a:schemeClr val="bg1">
                    <a:lumMod val="50000"/>
                  </a:schemeClr>
                </a:solidFill>
              </a:rPr>
              <a:t>consequence</a:t>
            </a:r>
          </a:p>
          <a:p>
            <a:r>
              <a:rPr lang="en-GB" dirty="0"/>
              <a:t>else</a:t>
            </a:r>
          </a:p>
          <a:p>
            <a:r>
              <a:rPr lang="en-GB" i="1" dirty="0">
                <a:solidFill>
                  <a:schemeClr val="bg1">
                    <a:lumMod val="50000"/>
                  </a:schemeClr>
                </a:solidFill>
              </a:rPr>
              <a:t>	consequence</a:t>
            </a:r>
            <a:endParaRPr lang="en-GB" dirty="0"/>
          </a:p>
          <a:p>
            <a:r>
              <a:rPr lang="en-GB" dirty="0" err="1"/>
              <a:t>fi</a:t>
            </a:r>
            <a:endParaRPr lang="en-GB" dirty="0"/>
          </a:p>
        </p:txBody>
      </p:sp>
      <p:cxnSp>
        <p:nvCxnSpPr>
          <p:cNvPr id="49" name="Straight Arrow Connector 48"/>
          <p:cNvCxnSpPr/>
          <p:nvPr/>
        </p:nvCxnSpPr>
        <p:spPr>
          <a:xfrm>
            <a:off x="3962400" y="3429000"/>
            <a:ext cx="6096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0" name="TextBox 49"/>
          <p:cNvSpPr txBox="1"/>
          <p:nvPr/>
        </p:nvSpPr>
        <p:spPr>
          <a:xfrm>
            <a:off x="4572000" y="1287482"/>
            <a:ext cx="2438400" cy="397031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dirty="0"/>
              <a:t>if [ </a:t>
            </a:r>
            <a:r>
              <a:rPr lang="en-GB" i="1" dirty="0">
                <a:solidFill>
                  <a:srgbClr val="FF0000"/>
                </a:solidFill>
              </a:rPr>
              <a:t>test</a:t>
            </a:r>
            <a:r>
              <a:rPr lang="en-GB" dirty="0"/>
              <a:t> ]</a:t>
            </a:r>
          </a:p>
          <a:p>
            <a:r>
              <a:rPr lang="en-GB" dirty="0"/>
              <a:t>   then</a:t>
            </a:r>
          </a:p>
          <a:p>
            <a:r>
              <a:rPr lang="en-GB" dirty="0"/>
              <a:t>	</a:t>
            </a:r>
            <a:r>
              <a:rPr lang="en-GB" i="1" dirty="0">
                <a:solidFill>
                  <a:schemeClr val="bg1">
                    <a:lumMod val="50000"/>
                  </a:schemeClr>
                </a:solidFill>
              </a:rPr>
              <a:t>consequence</a:t>
            </a:r>
          </a:p>
          <a:p>
            <a:r>
              <a:rPr lang="en-GB" dirty="0"/>
              <a:t>else</a:t>
            </a:r>
          </a:p>
          <a:p>
            <a:pPr lvl="1"/>
            <a:r>
              <a:rPr lang="en-GB" dirty="0"/>
              <a:t>if [ </a:t>
            </a:r>
            <a:r>
              <a:rPr lang="en-GB" i="1" dirty="0">
                <a:solidFill>
                  <a:srgbClr val="0070C0"/>
                </a:solidFill>
              </a:rPr>
              <a:t>test</a:t>
            </a:r>
            <a:r>
              <a:rPr lang="en-GB" dirty="0"/>
              <a:t> ]</a:t>
            </a:r>
          </a:p>
          <a:p>
            <a:pPr lvl="1"/>
            <a:r>
              <a:rPr lang="en-GB" dirty="0"/>
              <a:t>   then</a:t>
            </a:r>
          </a:p>
          <a:p>
            <a:pPr lvl="1"/>
            <a:r>
              <a:rPr lang="en-GB" dirty="0"/>
              <a:t>	</a:t>
            </a:r>
            <a:r>
              <a:rPr lang="en-GB" i="1" dirty="0">
                <a:solidFill>
                  <a:schemeClr val="bg1">
                    <a:lumMod val="50000"/>
                  </a:schemeClr>
                </a:solidFill>
              </a:rPr>
              <a:t>consequence</a:t>
            </a:r>
          </a:p>
          <a:p>
            <a:pPr lvl="1"/>
            <a:r>
              <a:rPr lang="en-GB" dirty="0" err="1"/>
              <a:t>elif</a:t>
            </a:r>
            <a:r>
              <a:rPr lang="en-GB" dirty="0"/>
              <a:t> [ </a:t>
            </a:r>
            <a:r>
              <a:rPr lang="en-GB" i="1" dirty="0">
                <a:solidFill>
                  <a:srgbClr val="00B050"/>
                </a:solidFill>
              </a:rPr>
              <a:t>test</a:t>
            </a:r>
            <a:r>
              <a:rPr lang="en-GB" dirty="0"/>
              <a:t> ]</a:t>
            </a:r>
          </a:p>
          <a:p>
            <a:pPr lvl="1"/>
            <a:r>
              <a:rPr lang="en-GB" dirty="0"/>
              <a:t>   then</a:t>
            </a:r>
          </a:p>
          <a:p>
            <a:pPr lvl="1"/>
            <a:r>
              <a:rPr lang="en-GB" dirty="0"/>
              <a:t>	</a:t>
            </a:r>
            <a:r>
              <a:rPr lang="en-GB" i="1" dirty="0">
                <a:solidFill>
                  <a:schemeClr val="bg1">
                    <a:lumMod val="50000"/>
                  </a:schemeClr>
                </a:solidFill>
              </a:rPr>
              <a:t>consequence</a:t>
            </a:r>
          </a:p>
          <a:p>
            <a:pPr lvl="1"/>
            <a:r>
              <a:rPr lang="en-GB" dirty="0"/>
              <a:t>else</a:t>
            </a:r>
          </a:p>
          <a:p>
            <a:pPr lvl="1"/>
            <a:r>
              <a:rPr lang="en-GB" i="1" dirty="0">
                <a:solidFill>
                  <a:schemeClr val="bg1">
                    <a:lumMod val="50000"/>
                  </a:schemeClr>
                </a:solidFill>
              </a:rPr>
              <a:t>	consequence</a:t>
            </a:r>
          </a:p>
          <a:p>
            <a:pPr lvl="1"/>
            <a:r>
              <a:rPr lang="en-GB" dirty="0" err="1"/>
              <a:t>fi</a:t>
            </a:r>
            <a:endParaRPr lang="en-GB" dirty="0"/>
          </a:p>
          <a:p>
            <a:r>
              <a:rPr lang="en-GB" dirty="0" err="1"/>
              <a:t>fi</a:t>
            </a:r>
            <a:endParaRPr lang="en-GB" dirty="0"/>
          </a:p>
        </p:txBody>
      </p:sp>
      <p:cxnSp>
        <p:nvCxnSpPr>
          <p:cNvPr id="51" name="Straight Arrow Connector 50"/>
          <p:cNvCxnSpPr/>
          <p:nvPr/>
        </p:nvCxnSpPr>
        <p:spPr>
          <a:xfrm>
            <a:off x="6400800" y="3436918"/>
            <a:ext cx="91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2" name="TextBox 51"/>
          <p:cNvSpPr txBox="1"/>
          <p:nvPr/>
        </p:nvSpPr>
        <p:spPr>
          <a:xfrm>
            <a:off x="7315200" y="990601"/>
            <a:ext cx="3276600" cy="452431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dirty="0"/>
              <a:t>if [ </a:t>
            </a:r>
            <a:r>
              <a:rPr lang="en-GB" i="1" dirty="0">
                <a:solidFill>
                  <a:srgbClr val="FF0000"/>
                </a:solidFill>
              </a:rPr>
              <a:t>test</a:t>
            </a:r>
            <a:r>
              <a:rPr lang="en-GB" dirty="0"/>
              <a:t> ]</a:t>
            </a:r>
          </a:p>
          <a:p>
            <a:r>
              <a:rPr lang="en-GB" dirty="0"/>
              <a:t>   then</a:t>
            </a:r>
          </a:p>
          <a:p>
            <a:r>
              <a:rPr lang="en-GB" dirty="0"/>
              <a:t>	</a:t>
            </a:r>
            <a:r>
              <a:rPr lang="en-GB" i="1" dirty="0">
                <a:solidFill>
                  <a:schemeClr val="bg1">
                    <a:lumMod val="50000"/>
                  </a:schemeClr>
                </a:solidFill>
              </a:rPr>
              <a:t>consequence</a:t>
            </a:r>
          </a:p>
          <a:p>
            <a:r>
              <a:rPr lang="en-GB" dirty="0"/>
              <a:t>else</a:t>
            </a:r>
          </a:p>
          <a:p>
            <a:pPr lvl="1"/>
            <a:r>
              <a:rPr lang="en-GB" dirty="0"/>
              <a:t>if [ </a:t>
            </a:r>
            <a:r>
              <a:rPr lang="en-GB" i="1" dirty="0">
                <a:solidFill>
                  <a:srgbClr val="0070C0"/>
                </a:solidFill>
              </a:rPr>
              <a:t>test</a:t>
            </a:r>
            <a:r>
              <a:rPr lang="en-GB" dirty="0"/>
              <a:t> ]</a:t>
            </a:r>
          </a:p>
          <a:p>
            <a:pPr lvl="1"/>
            <a:r>
              <a:rPr lang="en-GB" dirty="0"/>
              <a:t>   then</a:t>
            </a:r>
          </a:p>
          <a:p>
            <a:pPr lvl="1"/>
            <a:r>
              <a:rPr lang="en-GB" dirty="0"/>
              <a:t>	</a:t>
            </a:r>
            <a:r>
              <a:rPr lang="en-GB" i="1" dirty="0">
                <a:solidFill>
                  <a:schemeClr val="bg1">
                    <a:lumMod val="50000"/>
                  </a:schemeClr>
                </a:solidFill>
              </a:rPr>
              <a:t>consequence</a:t>
            </a:r>
          </a:p>
          <a:p>
            <a:pPr lvl="1"/>
            <a:r>
              <a:rPr lang="en-GB" dirty="0"/>
              <a:t>else</a:t>
            </a:r>
          </a:p>
          <a:p>
            <a:pPr lvl="1"/>
            <a:r>
              <a:rPr lang="en-GB" dirty="0"/>
              <a:t>	if [ </a:t>
            </a:r>
            <a:r>
              <a:rPr lang="en-GB" i="1" dirty="0">
                <a:solidFill>
                  <a:srgbClr val="00B050"/>
                </a:solidFill>
              </a:rPr>
              <a:t>test</a:t>
            </a:r>
            <a:r>
              <a:rPr lang="en-GB" dirty="0"/>
              <a:t> ]</a:t>
            </a:r>
          </a:p>
          <a:p>
            <a:pPr lvl="1"/>
            <a:r>
              <a:rPr lang="en-GB" dirty="0"/>
              <a:t>   	        then</a:t>
            </a:r>
          </a:p>
          <a:p>
            <a:pPr lvl="1"/>
            <a:r>
              <a:rPr lang="en-GB" dirty="0"/>
              <a:t>		</a:t>
            </a:r>
            <a:r>
              <a:rPr lang="en-GB" i="1" dirty="0">
                <a:solidFill>
                  <a:schemeClr val="bg1">
                    <a:lumMod val="50000"/>
                  </a:schemeClr>
                </a:solidFill>
              </a:rPr>
              <a:t>consequence</a:t>
            </a:r>
          </a:p>
          <a:p>
            <a:pPr lvl="1"/>
            <a:r>
              <a:rPr lang="en-GB" dirty="0"/>
              <a:t>	else</a:t>
            </a:r>
          </a:p>
          <a:p>
            <a:pPr lvl="1"/>
            <a:r>
              <a:rPr lang="en-GB" i="1" dirty="0">
                <a:solidFill>
                  <a:schemeClr val="bg1">
                    <a:lumMod val="50000"/>
                  </a:schemeClr>
                </a:solidFill>
              </a:rPr>
              <a:t>		consequence</a:t>
            </a:r>
          </a:p>
          <a:p>
            <a:pPr lvl="1"/>
            <a:r>
              <a:rPr lang="en-GB" i="1" dirty="0">
                <a:solidFill>
                  <a:schemeClr val="bg1">
                    <a:lumMod val="50000"/>
                  </a:schemeClr>
                </a:solidFill>
              </a:rPr>
              <a:t>	</a:t>
            </a:r>
            <a:r>
              <a:rPr lang="en-GB" dirty="0"/>
              <a:t> </a:t>
            </a:r>
            <a:r>
              <a:rPr lang="en-GB" dirty="0" err="1"/>
              <a:t>fi</a:t>
            </a:r>
            <a:endParaRPr lang="en-GB" i="1" dirty="0">
              <a:solidFill>
                <a:schemeClr val="bg1">
                  <a:lumMod val="50000"/>
                </a:schemeClr>
              </a:solidFill>
            </a:endParaRPr>
          </a:p>
          <a:p>
            <a:pPr lvl="1"/>
            <a:r>
              <a:rPr lang="en-GB" dirty="0" err="1"/>
              <a:t>fi</a:t>
            </a:r>
            <a:endParaRPr lang="en-GB" dirty="0"/>
          </a:p>
          <a:p>
            <a:r>
              <a:rPr lang="en-GB" dirty="0" err="1"/>
              <a:t>fi</a:t>
            </a:r>
            <a:endParaRPr lang="en-GB" dirty="0"/>
          </a:p>
        </p:txBody>
      </p:sp>
      <p:sp>
        <p:nvSpPr>
          <p:cNvPr id="54" name="TextBox 53"/>
          <p:cNvSpPr txBox="1"/>
          <p:nvPr/>
        </p:nvSpPr>
        <p:spPr>
          <a:xfrm>
            <a:off x="1524000" y="5635080"/>
            <a:ext cx="9144000" cy="384721"/>
          </a:xfrm>
          <a:prstGeom prst="rect">
            <a:avLst/>
          </a:prstGeom>
          <a:noFill/>
        </p:spPr>
        <p:txBody>
          <a:bodyPr wrap="square" rtlCol="0">
            <a:spAutoFit/>
          </a:bodyPr>
          <a:lstStyle/>
          <a:p>
            <a:pPr algn="ctr"/>
            <a:r>
              <a:rPr lang="en-GB" sz="1900" dirty="0"/>
              <a:t>You can also have </a:t>
            </a:r>
            <a:r>
              <a:rPr lang="en-GB" sz="1900" b="1" dirty="0"/>
              <a:t>nested conditionals</a:t>
            </a:r>
            <a:r>
              <a:rPr lang="en-GB" sz="1900" dirty="0"/>
              <a:t>. But do it when necessary, not just to waste space </a:t>
            </a:r>
            <a:r>
              <a:rPr lang="en-GB" sz="1900" dirty="0">
                <a:sym typeface="Wingdings" pitchFamily="2" charset="2"/>
              </a:rPr>
              <a:t></a:t>
            </a:r>
            <a:endParaRPr lang="en-GB" sz="1900" dirty="0"/>
          </a:p>
        </p:txBody>
      </p:sp>
    </p:spTree>
    <p:extLst>
      <p:ext uri="{BB962C8B-B14F-4D97-AF65-F5344CB8AC3E}">
        <p14:creationId xmlns:p14="http://schemas.microsoft.com/office/powerpoint/2010/main" val="117586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Shell </a:t>
            </a:r>
            <a:r>
              <a:rPr lang="fr-FR" dirty="0" err="1"/>
              <a:t>programming</a:t>
            </a:r>
            <a:r>
              <a:rPr lang="fr-FR" dirty="0"/>
              <a:t>: variables and </a:t>
            </a:r>
            <a:r>
              <a:rPr lang="fr-FR" dirty="0" err="1"/>
              <a:t>conditionals</a:t>
            </a:r>
            <a:endParaRPr lang="fr-FR" dirty="0"/>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32</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4" name="Picture 13" descr="A.gif"/>
          <p:cNvPicPr>
            <a:picLocks noChangeAspect="1"/>
          </p:cNvPicPr>
          <p:nvPr/>
        </p:nvPicPr>
        <p:blipFill>
          <a:blip r:embed="rId3"/>
          <a:stretch>
            <a:fillRect/>
          </a:stretch>
        </p:blipFill>
        <p:spPr>
          <a:xfrm>
            <a:off x="2979420" y="1005840"/>
            <a:ext cx="6233160" cy="5242560"/>
          </a:xfrm>
          <a:prstGeom prst="rect">
            <a:avLst/>
          </a:prstGeom>
        </p:spPr>
      </p:pic>
      <p:pic>
        <p:nvPicPr>
          <p:cNvPr id="15" name="Picture 14" descr="B.gif"/>
          <p:cNvPicPr>
            <a:picLocks noChangeAspect="1"/>
          </p:cNvPicPr>
          <p:nvPr/>
        </p:nvPicPr>
        <p:blipFill>
          <a:blip r:embed="rId4"/>
          <a:stretch>
            <a:fillRect/>
          </a:stretch>
        </p:blipFill>
        <p:spPr>
          <a:xfrm>
            <a:off x="2979420" y="1005840"/>
            <a:ext cx="6233160" cy="5242560"/>
          </a:xfrm>
          <a:prstGeom prst="rect">
            <a:avLst/>
          </a:prstGeom>
        </p:spPr>
      </p:pic>
    </p:spTree>
    <p:extLst>
      <p:ext uri="{BB962C8B-B14F-4D97-AF65-F5344CB8AC3E}">
        <p14:creationId xmlns:p14="http://schemas.microsoft.com/office/powerpoint/2010/main" val="421955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Shell </a:t>
            </a:r>
            <a:r>
              <a:rPr lang="fr-FR" dirty="0" err="1"/>
              <a:t>programming</a:t>
            </a:r>
            <a:r>
              <a:rPr lang="fr-FR" dirty="0"/>
              <a:t>: variables and </a:t>
            </a:r>
            <a:r>
              <a:rPr lang="fr-FR" dirty="0" err="1"/>
              <a:t>conditionals</a:t>
            </a:r>
            <a:endParaRPr lang="fr-FR" dirty="0"/>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33</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a:effectLst>
                  <a:outerShdw blurRad="38100" dist="38100" dir="2700000" algn="tl">
                    <a:srgbClr val="C0C0C0"/>
                  </a:outerShdw>
                </a:effectLst>
              </a:rPr>
              <a:t>Script practice</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1524000" y="1143001"/>
            <a:ext cx="9144000" cy="1061829"/>
          </a:xfrm>
          <a:prstGeom prst="rect">
            <a:avLst/>
          </a:prstGeom>
          <a:noFill/>
        </p:spPr>
        <p:txBody>
          <a:bodyPr wrap="square" rtlCol="0">
            <a:spAutoFit/>
          </a:bodyPr>
          <a:lstStyle/>
          <a:p>
            <a:r>
              <a:rPr lang="en-GB" sz="2100" dirty="0"/>
              <a:t>1) Write a script that takes as argument a folder name. If no argument is provided, tell the user one is needed. If two arguments are provided, tell the user we need only one. If one argument is provided, then make a folder with that name.</a:t>
            </a:r>
          </a:p>
        </p:txBody>
      </p:sp>
    </p:spTree>
    <p:extLst>
      <p:ext uri="{BB962C8B-B14F-4D97-AF65-F5344CB8AC3E}">
        <p14:creationId xmlns:p14="http://schemas.microsoft.com/office/powerpoint/2010/main" val="1747983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Operations for directories and files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11</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Removing</a:t>
            </a:r>
            <a:r>
              <a:rPr lang="fr-FR" sz="3200" b="1" dirty="0">
                <a:effectLst>
                  <a:outerShdw blurRad="38100" dist="38100" dir="2700000" algn="tl">
                    <a:srgbClr val="C0C0C0"/>
                  </a:outerShdw>
                </a:effectLst>
              </a:rPr>
              <a:t> files or directories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524000" y="1066800"/>
            <a:ext cx="9144000" cy="707886"/>
          </a:xfrm>
          <a:prstGeom prst="rect">
            <a:avLst/>
          </a:prstGeom>
          <a:noFill/>
        </p:spPr>
        <p:txBody>
          <a:bodyPr wrap="square" rtlCol="0">
            <a:spAutoFit/>
          </a:bodyPr>
          <a:lstStyle/>
          <a:p>
            <a:pPr algn="ctr"/>
            <a:r>
              <a:rPr lang="en-GB" sz="4000" b="1" i="1" dirty="0"/>
              <a:t>Wildcard characters</a:t>
            </a:r>
            <a:endParaRPr lang="en-GB" sz="4000" b="1" dirty="0"/>
          </a:p>
        </p:txBody>
      </p:sp>
      <p:sp>
        <p:nvSpPr>
          <p:cNvPr id="12" name="TextBox 11"/>
          <p:cNvSpPr txBox="1"/>
          <p:nvPr/>
        </p:nvSpPr>
        <p:spPr>
          <a:xfrm>
            <a:off x="1524000" y="1828801"/>
            <a:ext cx="9144000" cy="954107"/>
          </a:xfrm>
          <a:prstGeom prst="rect">
            <a:avLst/>
          </a:prstGeom>
          <a:noFill/>
        </p:spPr>
        <p:txBody>
          <a:bodyPr wrap="square" rtlCol="0">
            <a:spAutoFit/>
          </a:bodyPr>
          <a:lstStyle/>
          <a:p>
            <a:pPr algn="ctr"/>
            <a:r>
              <a:rPr lang="en-GB" sz="2800" dirty="0"/>
              <a:t>They allow for </a:t>
            </a:r>
            <a:r>
              <a:rPr lang="en-GB" sz="2800" dirty="0">
                <a:solidFill>
                  <a:srgbClr val="FF0000"/>
                </a:solidFill>
              </a:rPr>
              <a:t>pattern matching</a:t>
            </a:r>
            <a:r>
              <a:rPr lang="en-GB" sz="2800" dirty="0"/>
              <a:t>. You want to do something on all files/directories whose name follows a specific pattern.</a:t>
            </a:r>
          </a:p>
        </p:txBody>
      </p:sp>
      <p:graphicFrame>
        <p:nvGraphicFramePr>
          <p:cNvPr id="13" name="Group 34"/>
          <p:cNvGraphicFramePr>
            <a:graphicFrameLocks noGrp="1"/>
          </p:cNvGraphicFramePr>
          <p:nvPr/>
        </p:nvGraphicFramePr>
        <p:xfrm>
          <a:off x="2209800" y="2743201"/>
          <a:ext cx="8077200" cy="3433061"/>
        </p:xfrm>
        <a:graphic>
          <a:graphicData uri="http://schemas.openxmlformats.org/drawingml/2006/table">
            <a:tbl>
              <a:tblPr/>
              <a:tblGrid>
                <a:gridCol w="1978090">
                  <a:extLst>
                    <a:ext uri="{9D8B030D-6E8A-4147-A177-3AD203B41FA5}">
                      <a16:colId xmlns:a16="http://schemas.microsoft.com/office/drawing/2014/main" val="20000"/>
                    </a:ext>
                  </a:extLst>
                </a:gridCol>
                <a:gridCol w="4121020">
                  <a:extLst>
                    <a:ext uri="{9D8B030D-6E8A-4147-A177-3AD203B41FA5}">
                      <a16:colId xmlns:a16="http://schemas.microsoft.com/office/drawing/2014/main" val="20001"/>
                    </a:ext>
                  </a:extLst>
                </a:gridCol>
                <a:gridCol w="1978090">
                  <a:extLst>
                    <a:ext uri="{9D8B030D-6E8A-4147-A177-3AD203B41FA5}">
                      <a16:colId xmlns:a16="http://schemas.microsoft.com/office/drawing/2014/main" val="20002"/>
                    </a:ext>
                  </a:extLst>
                </a:gridCol>
              </a:tblGrid>
              <a:tr h="53746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rPr>
                        <a:t>Character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rPr>
                        <a:t>Description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Example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746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rPr>
                        <a:t>Match </a:t>
                      </a:r>
                      <a:r>
                        <a:rPr kumimoji="0" lang="en-US" sz="2000" b="1" i="0" u="none" strike="noStrike" cap="none" normalizeH="0" baseline="0" dirty="0">
                          <a:ln>
                            <a:noFill/>
                          </a:ln>
                          <a:solidFill>
                            <a:srgbClr val="00B050"/>
                          </a:solidFill>
                          <a:effectLst/>
                          <a:latin typeface="Times New Roman" pitchFamily="18" charset="0"/>
                        </a:rPr>
                        <a:t>any number </a:t>
                      </a:r>
                      <a:r>
                        <a:rPr kumimoji="0" lang="en-US" sz="2000" b="1" i="0" u="none" strike="noStrike" cap="none" normalizeH="0" baseline="0" dirty="0">
                          <a:ln>
                            <a:noFill/>
                          </a:ln>
                          <a:solidFill>
                            <a:schemeClr val="tx1"/>
                          </a:solidFill>
                          <a:effectLst/>
                          <a:latin typeface="Times New Roman" pitchFamily="18" charset="0"/>
                        </a:rPr>
                        <a:t>of characters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rPr>
                        <a:t>(so zero or more…)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err="1">
                          <a:ln>
                            <a:noFill/>
                          </a:ln>
                          <a:solidFill>
                            <a:schemeClr val="accent2"/>
                          </a:solidFill>
                          <a:effectLst/>
                          <a:latin typeface="Times New Roman" pitchFamily="18" charset="0"/>
                        </a:rPr>
                        <a:t>rm</a:t>
                      </a:r>
                      <a:r>
                        <a:rPr kumimoji="0" lang="en-US" sz="2000" b="1" i="0" u="none" strike="noStrike" cap="none" normalizeH="0" baseline="0" dirty="0">
                          <a:ln>
                            <a:noFill/>
                          </a:ln>
                          <a:solidFill>
                            <a:schemeClr val="accent2"/>
                          </a:solidFill>
                          <a:effectLst/>
                          <a:latin typeface="Times New Roman" pitchFamily="18" charset="0"/>
                        </a:rPr>
                        <a:t> *.c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746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rPr>
                        <a:t>Match a </a:t>
                      </a:r>
                      <a:r>
                        <a:rPr kumimoji="0" lang="en-US" sz="2000" b="1" i="0" u="none" strike="noStrike" cap="none" normalizeH="0" baseline="0" dirty="0">
                          <a:ln>
                            <a:noFill/>
                          </a:ln>
                          <a:solidFill>
                            <a:srgbClr val="00B050"/>
                          </a:solidFill>
                          <a:effectLst/>
                          <a:latin typeface="Times New Roman" pitchFamily="18" charset="0"/>
                        </a:rPr>
                        <a:t>single</a:t>
                      </a:r>
                      <a:r>
                        <a:rPr kumimoji="0" lang="en-US" sz="2000" b="1" i="0" u="none" strike="noStrike" cap="none" normalizeH="0" baseline="0" dirty="0">
                          <a:ln>
                            <a:noFill/>
                          </a:ln>
                          <a:solidFill>
                            <a:schemeClr val="tx1"/>
                          </a:solidFill>
                          <a:effectLst/>
                          <a:latin typeface="Times New Roman" pitchFamily="18" charset="0"/>
                        </a:rPr>
                        <a:t> character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err="1">
                          <a:ln>
                            <a:noFill/>
                          </a:ln>
                          <a:solidFill>
                            <a:schemeClr val="accent2"/>
                          </a:solidFill>
                          <a:effectLst/>
                          <a:latin typeface="Times New Roman" pitchFamily="18" charset="0"/>
                        </a:rPr>
                        <a:t>rm</a:t>
                      </a:r>
                      <a:r>
                        <a:rPr kumimoji="0" lang="en-US" sz="2000" b="1" i="0" u="none" strike="noStrike" cap="none" normalizeH="0" baseline="0" dirty="0">
                          <a:ln>
                            <a:noFill/>
                          </a:ln>
                          <a:solidFill>
                            <a:schemeClr val="accent2"/>
                          </a:solidFill>
                          <a:effectLst/>
                          <a:latin typeface="Times New Roman" pitchFamily="18" charset="0"/>
                        </a:rPr>
                        <a:t> conf.?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12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000" b="1" i="0" u="none" strike="noStrike" cap="none" normalizeH="0" baseline="0" dirty="0">
                          <a:ln>
                            <a:noFill/>
                          </a:ln>
                          <a:solidFill>
                            <a:schemeClr val="tx1"/>
                          </a:solidFill>
                          <a:effectLst/>
                          <a:latin typeface="Times New Roman" pitchFamily="18" charset="0"/>
                        </a:rPr>
                        <a:t>[lower-upper]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000" b="1" i="0" u="none" strike="noStrike" cap="none" normalizeH="0" baseline="0" dirty="0">
                          <a:ln>
                            <a:noFill/>
                          </a:ln>
                          <a:solidFill>
                            <a:schemeClr val="tx1"/>
                          </a:solidFill>
                          <a:effectLst/>
                          <a:latin typeface="Times New Roman" pitchFamily="18" charset="0"/>
                        </a:rPr>
                        <a:t>Match any character in </a:t>
                      </a:r>
                      <a:r>
                        <a:rPr kumimoji="0" lang="en-US" sz="2000" b="1" i="0" u="none" strike="noStrike" cap="none" normalizeH="0" baseline="0" dirty="0">
                          <a:ln>
                            <a:noFill/>
                          </a:ln>
                          <a:solidFill>
                            <a:srgbClr val="00B050"/>
                          </a:solidFill>
                          <a:effectLst/>
                          <a:latin typeface="Times New Roman" pitchFamily="18" charset="0"/>
                        </a:rPr>
                        <a:t>range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000" b="1" i="0" u="none" strike="noStrike" cap="none" normalizeH="0" baseline="0" dirty="0" err="1">
                          <a:ln>
                            <a:noFill/>
                          </a:ln>
                          <a:solidFill>
                            <a:schemeClr val="accent2"/>
                          </a:solidFill>
                          <a:effectLst/>
                          <a:latin typeface="Times New Roman" pitchFamily="18" charset="0"/>
                        </a:rPr>
                        <a:t>rm</a:t>
                      </a:r>
                      <a:r>
                        <a:rPr kumimoji="0" lang="en-US" sz="2000" b="1" i="0" u="none" strike="noStrike" cap="none" normalizeH="0" baseline="0" dirty="0">
                          <a:ln>
                            <a:noFill/>
                          </a:ln>
                          <a:solidFill>
                            <a:schemeClr val="accent2"/>
                          </a:solidFill>
                          <a:effectLst/>
                          <a:latin typeface="Times New Roman" pitchFamily="18" charset="0"/>
                        </a:rPr>
                        <a:t> lib-id[3-7].o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7461">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000" b="1" i="0" u="none" strike="noStrike" cap="none" normalizeH="0" baseline="0" dirty="0">
                          <a:ln>
                            <a:noFill/>
                          </a:ln>
                          <a:solidFill>
                            <a:schemeClr val="tx1"/>
                          </a:solidFill>
                          <a:effectLst/>
                          <a:latin typeface="Times New Roman" pitchFamily="18" charset="0"/>
                        </a:rPr>
                        <a:t>[</a:t>
                      </a:r>
                      <a:r>
                        <a:rPr kumimoji="0" lang="en-US" sz="2000" b="1" i="1" u="none" strike="noStrike" cap="none" normalizeH="0" baseline="0" dirty="0">
                          <a:ln>
                            <a:noFill/>
                          </a:ln>
                          <a:solidFill>
                            <a:schemeClr val="tx1"/>
                          </a:solidFill>
                          <a:effectLst/>
                          <a:latin typeface="Times New Roman" pitchFamily="18" charset="0"/>
                        </a:rPr>
                        <a:t>list</a:t>
                      </a:r>
                      <a:r>
                        <a:rPr kumimoji="0" lang="en-US" sz="2000" b="1" i="0" u="none" strike="noStrike" cap="none" normalizeH="0" baseline="0" dirty="0">
                          <a:ln>
                            <a:noFill/>
                          </a:ln>
                          <a:solidFill>
                            <a:schemeClr val="tx1"/>
                          </a:solidFill>
                          <a:effectLst/>
                          <a:latin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000" b="1" i="0" u="none" strike="noStrike" cap="none" normalizeH="0" baseline="0" dirty="0">
                          <a:ln>
                            <a:noFill/>
                          </a:ln>
                          <a:solidFill>
                            <a:schemeClr val="tx1"/>
                          </a:solidFill>
                          <a:effectLst/>
                          <a:latin typeface="Times New Roman" pitchFamily="18" charset="0"/>
                        </a:rPr>
                        <a:t>Match any </a:t>
                      </a:r>
                      <a:r>
                        <a:rPr kumimoji="0" lang="en-US" sz="2000" b="1" i="0" u="none" strike="noStrike" cap="none" normalizeH="0" baseline="0" dirty="0">
                          <a:ln>
                            <a:noFill/>
                          </a:ln>
                          <a:solidFill>
                            <a:srgbClr val="7030A0"/>
                          </a:solidFill>
                          <a:effectLst/>
                          <a:latin typeface="Times New Roman" pitchFamily="18" charset="0"/>
                        </a:rPr>
                        <a:t>single</a:t>
                      </a:r>
                      <a:r>
                        <a:rPr kumimoji="0" lang="en-US" sz="2000" b="1" i="0" u="none" strike="noStrike" cap="none" normalizeH="0" baseline="0" dirty="0">
                          <a:ln>
                            <a:noFill/>
                          </a:ln>
                          <a:solidFill>
                            <a:schemeClr val="tx1"/>
                          </a:solidFill>
                          <a:effectLst/>
                          <a:latin typeface="Times New Roman" pitchFamily="18" charset="0"/>
                        </a:rPr>
                        <a:t> character in </a:t>
                      </a:r>
                      <a:r>
                        <a:rPr kumimoji="0" lang="en-US" sz="2000" b="1" i="1" u="none" strike="noStrike" cap="none" normalizeH="0" baseline="0" dirty="0">
                          <a:ln>
                            <a:noFill/>
                          </a:ln>
                          <a:solidFill>
                            <a:srgbClr val="00B050"/>
                          </a:solidFill>
                          <a:effectLst/>
                          <a:latin typeface="Times New Roman" pitchFamily="18" charset="0"/>
                        </a:rPr>
                        <a:t>list</a:t>
                      </a:r>
                      <a:endParaRPr kumimoji="0" lang="en-US" sz="2000" b="1" i="0" u="none" strike="noStrike" cap="none" normalizeH="0" baseline="0" dirty="0">
                        <a:ln>
                          <a:noFill/>
                        </a:ln>
                        <a:solidFill>
                          <a:srgbClr val="00B050"/>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000" b="1" i="0" u="none" strike="noStrike" cap="none" normalizeH="0" baseline="0" dirty="0" err="1">
                          <a:ln>
                            <a:noFill/>
                          </a:ln>
                          <a:solidFill>
                            <a:schemeClr val="accent2"/>
                          </a:solidFill>
                          <a:effectLst/>
                          <a:latin typeface="Times New Roman" pitchFamily="18" charset="0"/>
                        </a:rPr>
                        <a:t>rm</a:t>
                      </a:r>
                      <a:r>
                        <a:rPr kumimoji="0" lang="en-US" sz="2000" b="1" i="0" u="none" strike="noStrike" cap="none" normalizeH="0" baseline="0" dirty="0">
                          <a:ln>
                            <a:noFill/>
                          </a:ln>
                          <a:solidFill>
                            <a:schemeClr val="accent2"/>
                          </a:solidFill>
                          <a:effectLst/>
                          <a:latin typeface="Times New Roman" pitchFamily="18" charset="0"/>
                        </a:rPr>
                        <a:t> conf.[co]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3746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1" u="none" strike="noStrike" cap="none" normalizeH="0" baseline="0">
                          <a:ln>
                            <a:noFill/>
                          </a:ln>
                          <a:solidFill>
                            <a:schemeClr val="tx1"/>
                          </a:solidFill>
                          <a:effectLst/>
                          <a:latin typeface="Times New Roman" pitchFamily="18" charset="0"/>
                        </a:rPr>
                        <a:t>str</a:t>
                      </a:r>
                      <a:r>
                        <a:rPr kumimoji="0" lang="en-US" sz="2000" b="1" i="0" u="none" strike="noStrike" cap="none" normalizeH="0" baseline="0">
                          <a:ln>
                            <a:noFill/>
                          </a:ln>
                          <a:solidFill>
                            <a:schemeClr val="tx1"/>
                          </a:solidFill>
                          <a:effectLst/>
                          <a:latin typeface="Times New Roman" pitchFamily="18" charset="0"/>
                        </a:rPr>
                        <a:t>{</a:t>
                      </a:r>
                      <a:r>
                        <a:rPr kumimoji="0" lang="en-US" sz="2000" b="1" i="1" u="none" strike="noStrike" cap="none" normalizeH="0" baseline="0">
                          <a:ln>
                            <a:noFill/>
                          </a:ln>
                          <a:solidFill>
                            <a:schemeClr val="tx1"/>
                          </a:solidFill>
                          <a:effectLst/>
                          <a:latin typeface="Times New Roman" pitchFamily="18" charset="0"/>
                        </a:rPr>
                        <a:t>str1</a:t>
                      </a:r>
                      <a:r>
                        <a:rPr kumimoji="0" lang="en-US" sz="2000" b="1" i="0" u="none" strike="noStrike" cap="none" normalizeH="0" baseline="0">
                          <a:ln>
                            <a:noFill/>
                          </a:ln>
                          <a:solidFill>
                            <a:schemeClr val="tx1"/>
                          </a:solidFill>
                          <a:effectLst/>
                          <a:latin typeface="Times New Roman" pitchFamily="18" charset="0"/>
                        </a:rPr>
                        <a:t>,</a:t>
                      </a:r>
                      <a:r>
                        <a:rPr kumimoji="0" lang="en-US" sz="2000" b="1" i="1" u="none" strike="noStrike" cap="none" normalizeH="0" baseline="0">
                          <a:ln>
                            <a:noFill/>
                          </a:ln>
                          <a:solidFill>
                            <a:schemeClr val="tx1"/>
                          </a:solidFill>
                          <a:effectLst/>
                          <a:latin typeface="Times New Roman" pitchFamily="18" charset="0"/>
                        </a:rPr>
                        <a:t>str2</a:t>
                      </a:r>
                      <a:r>
                        <a:rPr kumimoji="0" lang="en-US" sz="2000" b="1" i="0" u="none" strike="noStrike" cap="none" normalizeH="0" baseline="0">
                          <a:ln>
                            <a:noFill/>
                          </a:ln>
                          <a:solidFill>
                            <a:schemeClr val="tx1"/>
                          </a:solidFill>
                          <a:effectLst/>
                          <a:latin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rPr>
                        <a:t>Match any </a:t>
                      </a:r>
                      <a:r>
                        <a:rPr kumimoji="0" lang="en-US" sz="2000" b="1" i="0" u="none" strike="noStrike" cap="none" normalizeH="0" baseline="0" dirty="0">
                          <a:ln>
                            <a:noFill/>
                          </a:ln>
                          <a:solidFill>
                            <a:srgbClr val="7030A0"/>
                          </a:solidFill>
                          <a:effectLst/>
                          <a:latin typeface="Times New Roman" pitchFamily="18" charset="0"/>
                        </a:rPr>
                        <a:t>multiple</a:t>
                      </a:r>
                      <a:r>
                        <a:rPr kumimoji="0" lang="en-US" sz="2000" b="1" i="0" u="none" strike="noStrike" cap="none" normalizeH="0" baseline="0" dirty="0">
                          <a:ln>
                            <a:noFill/>
                          </a:ln>
                          <a:solidFill>
                            <a:schemeClr val="tx1"/>
                          </a:solidFill>
                          <a:effectLst/>
                          <a:latin typeface="Times New Roman" pitchFamily="18" charset="0"/>
                        </a:rPr>
                        <a:t> characters in </a:t>
                      </a:r>
                      <a:r>
                        <a:rPr kumimoji="0" lang="en-US" sz="2000" b="1" i="1" u="none" strike="noStrike" cap="none" normalizeH="0" baseline="0" dirty="0">
                          <a:ln>
                            <a:noFill/>
                          </a:ln>
                          <a:solidFill>
                            <a:srgbClr val="00B050"/>
                          </a:solidFill>
                          <a:effectLst/>
                          <a:latin typeface="Times New Roman" pitchFamily="18" charset="0"/>
                        </a:rPr>
                        <a:t>{ }</a:t>
                      </a:r>
                      <a:endParaRPr kumimoji="0" lang="en-US" sz="2000" b="1" i="0" u="none" strike="noStrike" cap="none" normalizeH="0" baseline="0" dirty="0">
                        <a:ln>
                          <a:noFill/>
                        </a:ln>
                        <a:solidFill>
                          <a:srgbClr val="00B050"/>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err="1">
                          <a:ln>
                            <a:noFill/>
                          </a:ln>
                          <a:solidFill>
                            <a:schemeClr val="accent2"/>
                          </a:solidFill>
                          <a:effectLst/>
                          <a:latin typeface="Times New Roman" pitchFamily="18" charset="0"/>
                        </a:rPr>
                        <a:t>rm</a:t>
                      </a:r>
                      <a:r>
                        <a:rPr kumimoji="0" lang="en-US" sz="2000" b="1" i="0" u="none" strike="noStrike" cap="none" normalizeH="0" baseline="0" dirty="0">
                          <a:ln>
                            <a:noFill/>
                          </a:ln>
                          <a:solidFill>
                            <a:schemeClr val="accent2"/>
                          </a:solidFill>
                          <a:effectLst/>
                          <a:latin typeface="Times New Roman" pitchFamily="18" charset="0"/>
                        </a:rPr>
                        <a:t> c*.{700,300}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88460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Operations for directories and files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18</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Copying</a:t>
            </a:r>
            <a:r>
              <a:rPr lang="fr-FR" sz="3200" b="1" dirty="0">
                <a:effectLst>
                  <a:outerShdw blurRad="38100" dist="38100" dir="2700000" algn="tl">
                    <a:srgbClr val="C0C0C0"/>
                  </a:outerShdw>
                </a:effectLst>
              </a:rPr>
              <a:t> files or directories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524000" y="1295400"/>
            <a:ext cx="9144000" cy="707886"/>
          </a:xfrm>
          <a:prstGeom prst="rect">
            <a:avLst/>
          </a:prstGeom>
          <a:noFill/>
        </p:spPr>
        <p:txBody>
          <a:bodyPr wrap="square" rtlCol="0">
            <a:spAutoFit/>
          </a:bodyPr>
          <a:lstStyle/>
          <a:p>
            <a:pPr algn="ctr"/>
            <a:r>
              <a:rPr lang="en-GB" sz="4000" b="1" dirty="0">
                <a:solidFill>
                  <a:srgbClr val="FF0000"/>
                </a:solidFill>
              </a:rPr>
              <a:t>cp</a:t>
            </a:r>
            <a:r>
              <a:rPr lang="en-GB" sz="4000" b="1" dirty="0"/>
              <a:t> </a:t>
            </a:r>
            <a:r>
              <a:rPr lang="en-GB" sz="4000" b="1" i="1" dirty="0"/>
              <a:t>source </a:t>
            </a:r>
            <a:r>
              <a:rPr lang="en-GB" sz="4000" b="1" i="1" dirty="0" err="1"/>
              <a:t>source</a:t>
            </a:r>
            <a:r>
              <a:rPr lang="en-GB" sz="4000" b="1" i="1" dirty="0"/>
              <a:t> </a:t>
            </a:r>
            <a:r>
              <a:rPr lang="en-GB" sz="4000" b="1" i="1" dirty="0" err="1"/>
              <a:t>source</a:t>
            </a:r>
            <a:r>
              <a:rPr lang="en-GB" sz="4000" b="1" i="1" dirty="0"/>
              <a:t> target</a:t>
            </a:r>
            <a:endParaRPr lang="en-GB" sz="4000" b="1" dirty="0"/>
          </a:p>
        </p:txBody>
      </p:sp>
      <p:sp>
        <p:nvSpPr>
          <p:cNvPr id="11" name="TextBox 10"/>
          <p:cNvSpPr txBox="1"/>
          <p:nvPr/>
        </p:nvSpPr>
        <p:spPr>
          <a:xfrm>
            <a:off x="1524000" y="3315832"/>
            <a:ext cx="9372600" cy="2246769"/>
          </a:xfrm>
          <a:prstGeom prst="rect">
            <a:avLst/>
          </a:prstGeom>
          <a:noFill/>
        </p:spPr>
        <p:txBody>
          <a:bodyPr wrap="square" rtlCol="0">
            <a:spAutoFit/>
          </a:bodyPr>
          <a:lstStyle/>
          <a:p>
            <a:r>
              <a:rPr lang="en-GB" sz="2800" dirty="0">
                <a:solidFill>
                  <a:srgbClr val="00B0F0"/>
                </a:solidFill>
              </a:rPr>
              <a:t>-</a:t>
            </a:r>
            <a:r>
              <a:rPr lang="en-GB" sz="2800" dirty="0" err="1">
                <a:solidFill>
                  <a:srgbClr val="00B0F0"/>
                </a:solidFill>
              </a:rPr>
              <a:t>i</a:t>
            </a:r>
            <a:r>
              <a:rPr lang="en-GB" sz="2800" dirty="0"/>
              <a:t>		Asks for confirmation if the target already exists</a:t>
            </a:r>
          </a:p>
          <a:p>
            <a:endParaRPr lang="en-GB" sz="2800" dirty="0"/>
          </a:p>
          <a:p>
            <a:r>
              <a:rPr lang="en-GB" sz="2800" dirty="0">
                <a:solidFill>
                  <a:srgbClr val="00B050"/>
                </a:solidFill>
              </a:rPr>
              <a:t>-p</a:t>
            </a:r>
            <a:r>
              <a:rPr lang="en-GB" sz="2800" dirty="0"/>
              <a:t> 		Preserves permissions and modification times</a:t>
            </a:r>
          </a:p>
          <a:p>
            <a:endParaRPr lang="en-GB" sz="2800" dirty="0"/>
          </a:p>
          <a:p>
            <a:r>
              <a:rPr lang="en-GB" sz="2800" dirty="0"/>
              <a:t>-r		Recursively copies a folder and its subfolders</a:t>
            </a:r>
          </a:p>
        </p:txBody>
      </p:sp>
      <p:sp>
        <p:nvSpPr>
          <p:cNvPr id="12" name="Right Brace 11"/>
          <p:cNvSpPr/>
          <p:nvPr/>
        </p:nvSpPr>
        <p:spPr>
          <a:xfrm rot="5400000">
            <a:off x="5448300" y="-266700"/>
            <a:ext cx="457200" cy="449580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13" name="TextBox 12"/>
          <p:cNvSpPr txBox="1"/>
          <p:nvPr/>
        </p:nvSpPr>
        <p:spPr>
          <a:xfrm>
            <a:off x="3505200" y="2209801"/>
            <a:ext cx="4343400" cy="646331"/>
          </a:xfrm>
          <a:prstGeom prst="rect">
            <a:avLst/>
          </a:prstGeom>
          <a:noFill/>
        </p:spPr>
        <p:txBody>
          <a:bodyPr wrap="square" rtlCol="0">
            <a:spAutoFit/>
          </a:bodyPr>
          <a:lstStyle/>
          <a:p>
            <a:pPr algn="ctr"/>
            <a:r>
              <a:rPr lang="en-GB" dirty="0"/>
              <a:t>You can copy multiple files at the same time.</a:t>
            </a:r>
          </a:p>
          <a:p>
            <a:pPr algn="ctr"/>
            <a:r>
              <a:rPr lang="en-GB" dirty="0"/>
              <a:t>Either list them all, or use pattern matching.</a:t>
            </a:r>
          </a:p>
        </p:txBody>
      </p:sp>
    </p:spTree>
    <p:extLst>
      <p:ext uri="{BB962C8B-B14F-4D97-AF65-F5344CB8AC3E}">
        <p14:creationId xmlns:p14="http://schemas.microsoft.com/office/powerpoint/2010/main" val="3833173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Operations for directories and files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19</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Copying</a:t>
            </a:r>
            <a:r>
              <a:rPr lang="fr-FR" sz="3200" b="1" dirty="0">
                <a:effectLst>
                  <a:outerShdw blurRad="38100" dist="38100" dir="2700000" algn="tl">
                    <a:srgbClr val="C0C0C0"/>
                  </a:outerShdw>
                </a:effectLst>
              </a:rPr>
              <a:t> files or directories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4" name="Picture 13" descr="c07.gif"/>
          <p:cNvPicPr>
            <a:picLocks noChangeAspect="1"/>
          </p:cNvPicPr>
          <p:nvPr/>
        </p:nvPicPr>
        <p:blipFill>
          <a:blip r:embed="rId3"/>
          <a:stretch>
            <a:fillRect/>
          </a:stretch>
        </p:blipFill>
        <p:spPr>
          <a:xfrm>
            <a:off x="3063240" y="990600"/>
            <a:ext cx="6233160" cy="5234940"/>
          </a:xfrm>
          <a:prstGeom prst="rect">
            <a:avLst/>
          </a:prstGeom>
        </p:spPr>
      </p:pic>
      <p:pic>
        <p:nvPicPr>
          <p:cNvPr id="15" name="Picture 14" descr="c08.gif"/>
          <p:cNvPicPr>
            <a:picLocks noChangeAspect="1"/>
          </p:cNvPicPr>
          <p:nvPr/>
        </p:nvPicPr>
        <p:blipFill>
          <a:blip r:embed="rId4"/>
          <a:stretch>
            <a:fillRect/>
          </a:stretch>
        </p:blipFill>
        <p:spPr>
          <a:xfrm>
            <a:off x="3063240" y="990600"/>
            <a:ext cx="6233160" cy="5234940"/>
          </a:xfrm>
          <a:prstGeom prst="rect">
            <a:avLst/>
          </a:prstGeom>
        </p:spPr>
      </p:pic>
      <p:pic>
        <p:nvPicPr>
          <p:cNvPr id="16" name="Picture 15" descr="c09.gif"/>
          <p:cNvPicPr>
            <a:picLocks noChangeAspect="1"/>
          </p:cNvPicPr>
          <p:nvPr/>
        </p:nvPicPr>
        <p:blipFill>
          <a:blip r:embed="rId5"/>
          <a:stretch>
            <a:fillRect/>
          </a:stretch>
        </p:blipFill>
        <p:spPr>
          <a:xfrm>
            <a:off x="3063240" y="990600"/>
            <a:ext cx="6233160" cy="5234940"/>
          </a:xfrm>
          <a:prstGeom prst="rect">
            <a:avLst/>
          </a:prstGeom>
        </p:spPr>
      </p:pic>
      <p:pic>
        <p:nvPicPr>
          <p:cNvPr id="17" name="Picture 16" descr="c10.gif"/>
          <p:cNvPicPr>
            <a:picLocks noChangeAspect="1"/>
          </p:cNvPicPr>
          <p:nvPr/>
        </p:nvPicPr>
        <p:blipFill>
          <a:blip r:embed="rId6"/>
          <a:stretch>
            <a:fillRect/>
          </a:stretch>
        </p:blipFill>
        <p:spPr>
          <a:xfrm>
            <a:off x="3063240" y="990600"/>
            <a:ext cx="6233160" cy="5234940"/>
          </a:xfrm>
          <a:prstGeom prst="rect">
            <a:avLst/>
          </a:prstGeom>
        </p:spPr>
      </p:pic>
      <p:pic>
        <p:nvPicPr>
          <p:cNvPr id="18" name="Picture 17" descr="c11.gif"/>
          <p:cNvPicPr>
            <a:picLocks noChangeAspect="1"/>
          </p:cNvPicPr>
          <p:nvPr/>
        </p:nvPicPr>
        <p:blipFill>
          <a:blip r:embed="rId7"/>
          <a:stretch>
            <a:fillRect/>
          </a:stretch>
        </p:blipFill>
        <p:spPr>
          <a:xfrm>
            <a:off x="3063240" y="990600"/>
            <a:ext cx="6233160" cy="5234940"/>
          </a:xfrm>
          <a:prstGeom prst="rect">
            <a:avLst/>
          </a:prstGeom>
        </p:spPr>
      </p:pic>
      <p:pic>
        <p:nvPicPr>
          <p:cNvPr id="19" name="Picture 18" descr="c12.gif"/>
          <p:cNvPicPr>
            <a:picLocks noChangeAspect="1"/>
          </p:cNvPicPr>
          <p:nvPr/>
        </p:nvPicPr>
        <p:blipFill>
          <a:blip r:embed="rId8"/>
          <a:stretch>
            <a:fillRect/>
          </a:stretch>
        </p:blipFill>
        <p:spPr>
          <a:xfrm>
            <a:off x="3063240" y="990600"/>
            <a:ext cx="6233160" cy="5234940"/>
          </a:xfrm>
          <a:prstGeom prst="rect">
            <a:avLst/>
          </a:prstGeom>
        </p:spPr>
      </p:pic>
    </p:spTree>
    <p:extLst>
      <p:ext uri="{BB962C8B-B14F-4D97-AF65-F5344CB8AC3E}">
        <p14:creationId xmlns:p14="http://schemas.microsoft.com/office/powerpoint/2010/main" val="93827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Operations for directories and files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20</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Copying</a:t>
            </a:r>
            <a:r>
              <a:rPr lang="fr-FR" sz="3200" b="1" dirty="0">
                <a:effectLst>
                  <a:outerShdw blurRad="38100" dist="38100" dir="2700000" algn="tl">
                    <a:srgbClr val="C0C0C0"/>
                  </a:outerShdw>
                </a:effectLst>
              </a:rPr>
              <a:t> files or directories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1524000" y="1524001"/>
            <a:ext cx="9372600" cy="1384995"/>
          </a:xfrm>
          <a:prstGeom prst="rect">
            <a:avLst/>
          </a:prstGeom>
          <a:noFill/>
        </p:spPr>
        <p:txBody>
          <a:bodyPr wrap="square" rtlCol="0">
            <a:spAutoFit/>
          </a:bodyPr>
          <a:lstStyle/>
          <a:p>
            <a:r>
              <a:rPr lang="en-GB" sz="2800" dirty="0"/>
              <a:t>If you want </a:t>
            </a:r>
            <a:r>
              <a:rPr lang="en-GB" sz="2800" dirty="0">
                <a:solidFill>
                  <a:srgbClr val="FF0000"/>
                </a:solidFill>
              </a:rPr>
              <a:t>more powerful pattern matching options </a:t>
            </a:r>
            <a:r>
              <a:rPr lang="en-GB" sz="2800" dirty="0"/>
              <a:t>(such as specifying what you </a:t>
            </a:r>
            <a:r>
              <a:rPr lang="en-GB" sz="2800" b="1" dirty="0"/>
              <a:t>don’t</a:t>
            </a:r>
            <a:r>
              <a:rPr lang="en-GB" sz="2800" dirty="0"/>
              <a:t> wish to copy), use</a:t>
            </a:r>
          </a:p>
          <a:p>
            <a:pPr algn="ctr"/>
            <a:r>
              <a:rPr lang="en-GB" sz="2800" dirty="0" err="1"/>
              <a:t>shopt</a:t>
            </a:r>
            <a:r>
              <a:rPr lang="en-GB" sz="2800" dirty="0"/>
              <a:t> -s </a:t>
            </a:r>
            <a:r>
              <a:rPr lang="en-GB" sz="2800" dirty="0" err="1"/>
              <a:t>extglob</a:t>
            </a:r>
            <a:endParaRPr lang="en-GB" sz="2800" dirty="0"/>
          </a:p>
        </p:txBody>
      </p:sp>
      <p:sp>
        <p:nvSpPr>
          <p:cNvPr id="14" name="TextBox 13"/>
          <p:cNvSpPr txBox="1"/>
          <p:nvPr/>
        </p:nvSpPr>
        <p:spPr>
          <a:xfrm>
            <a:off x="2057400" y="3733800"/>
            <a:ext cx="7924800" cy="1815882"/>
          </a:xfrm>
          <a:prstGeom prst="rect">
            <a:avLst/>
          </a:prstGeom>
          <a:noFill/>
        </p:spPr>
        <p:txBody>
          <a:bodyPr wrap="square" rtlCol="0">
            <a:spAutoFit/>
          </a:bodyPr>
          <a:lstStyle/>
          <a:p>
            <a:r>
              <a:rPr lang="en-GB" sz="2800" dirty="0"/>
              <a:t>Some of the additional options you get will include:</a:t>
            </a:r>
          </a:p>
          <a:p>
            <a:r>
              <a:rPr lang="en-GB" sz="2800" dirty="0"/>
              <a:t>	!		Match anything but...</a:t>
            </a:r>
          </a:p>
          <a:p>
            <a:r>
              <a:rPr lang="en-GB" sz="2800" dirty="0"/>
              <a:t>	@		Match exactly one</a:t>
            </a:r>
          </a:p>
          <a:p>
            <a:r>
              <a:rPr lang="en-GB" sz="2800" dirty="0"/>
              <a:t>	+		Match one or more</a:t>
            </a:r>
          </a:p>
        </p:txBody>
      </p:sp>
    </p:spTree>
    <p:extLst>
      <p:ext uri="{BB962C8B-B14F-4D97-AF65-F5344CB8AC3E}">
        <p14:creationId xmlns:p14="http://schemas.microsoft.com/office/powerpoint/2010/main" val="3177788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Operations for directories and files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22</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Moving</a:t>
            </a:r>
            <a:r>
              <a:rPr lang="fr-FR" sz="3200" b="1" dirty="0">
                <a:effectLst>
                  <a:outerShdw blurRad="38100" dist="38100" dir="2700000" algn="tl">
                    <a:srgbClr val="C0C0C0"/>
                  </a:outerShdw>
                </a:effectLst>
              </a:rPr>
              <a:t>/</a:t>
            </a:r>
            <a:r>
              <a:rPr lang="fr-FR" sz="3200" b="1" dirty="0" err="1">
                <a:effectLst>
                  <a:outerShdw blurRad="38100" dist="38100" dir="2700000" algn="tl">
                    <a:srgbClr val="C0C0C0"/>
                  </a:outerShdw>
                </a:effectLst>
              </a:rPr>
              <a:t>renaming</a:t>
            </a:r>
            <a:r>
              <a:rPr lang="fr-FR" sz="3200" b="1" dirty="0">
                <a:effectLst>
                  <a:outerShdw blurRad="38100" dist="38100" dir="2700000" algn="tl">
                    <a:srgbClr val="C0C0C0"/>
                  </a:outerShdw>
                </a:effectLst>
              </a:rPr>
              <a:t> files or directories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40" name="Picture 39" descr="m1.gif"/>
          <p:cNvPicPr>
            <a:picLocks noChangeAspect="1"/>
          </p:cNvPicPr>
          <p:nvPr/>
        </p:nvPicPr>
        <p:blipFill>
          <a:blip r:embed="rId3"/>
          <a:stretch>
            <a:fillRect/>
          </a:stretch>
        </p:blipFill>
        <p:spPr>
          <a:xfrm>
            <a:off x="3063240" y="1013460"/>
            <a:ext cx="6233160" cy="5234940"/>
          </a:xfrm>
          <a:prstGeom prst="rect">
            <a:avLst/>
          </a:prstGeom>
        </p:spPr>
      </p:pic>
      <p:pic>
        <p:nvPicPr>
          <p:cNvPr id="41" name="Picture 40" descr="m2.gif"/>
          <p:cNvPicPr>
            <a:picLocks noChangeAspect="1"/>
          </p:cNvPicPr>
          <p:nvPr/>
        </p:nvPicPr>
        <p:blipFill>
          <a:blip r:embed="rId4"/>
          <a:stretch>
            <a:fillRect/>
          </a:stretch>
        </p:blipFill>
        <p:spPr>
          <a:xfrm>
            <a:off x="3063240" y="1013460"/>
            <a:ext cx="6233160" cy="5234940"/>
          </a:xfrm>
          <a:prstGeom prst="rect">
            <a:avLst/>
          </a:prstGeom>
        </p:spPr>
      </p:pic>
      <p:pic>
        <p:nvPicPr>
          <p:cNvPr id="42" name="Picture 41" descr="m3.gif"/>
          <p:cNvPicPr>
            <a:picLocks noChangeAspect="1"/>
          </p:cNvPicPr>
          <p:nvPr/>
        </p:nvPicPr>
        <p:blipFill>
          <a:blip r:embed="rId5"/>
          <a:stretch>
            <a:fillRect/>
          </a:stretch>
        </p:blipFill>
        <p:spPr>
          <a:xfrm>
            <a:off x="3063240" y="1013460"/>
            <a:ext cx="6233160" cy="5234940"/>
          </a:xfrm>
          <a:prstGeom prst="rect">
            <a:avLst/>
          </a:prstGeom>
        </p:spPr>
      </p:pic>
      <p:pic>
        <p:nvPicPr>
          <p:cNvPr id="43" name="Picture 42" descr="m4.gif"/>
          <p:cNvPicPr>
            <a:picLocks noChangeAspect="1"/>
          </p:cNvPicPr>
          <p:nvPr/>
        </p:nvPicPr>
        <p:blipFill>
          <a:blip r:embed="rId6"/>
          <a:stretch>
            <a:fillRect/>
          </a:stretch>
        </p:blipFill>
        <p:spPr>
          <a:xfrm>
            <a:off x="3063240" y="1013460"/>
            <a:ext cx="6233160" cy="5234940"/>
          </a:xfrm>
          <a:prstGeom prst="rect">
            <a:avLst/>
          </a:prstGeom>
        </p:spPr>
      </p:pic>
      <p:pic>
        <p:nvPicPr>
          <p:cNvPr id="44" name="Picture 43" descr="m5.gif"/>
          <p:cNvPicPr>
            <a:picLocks noChangeAspect="1"/>
          </p:cNvPicPr>
          <p:nvPr/>
        </p:nvPicPr>
        <p:blipFill>
          <a:blip r:embed="rId7"/>
          <a:stretch>
            <a:fillRect/>
          </a:stretch>
        </p:blipFill>
        <p:spPr>
          <a:xfrm>
            <a:off x="3063240" y="1013460"/>
            <a:ext cx="6233160" cy="5234940"/>
          </a:xfrm>
          <a:prstGeom prst="rect">
            <a:avLst/>
          </a:prstGeom>
        </p:spPr>
      </p:pic>
      <p:pic>
        <p:nvPicPr>
          <p:cNvPr id="46" name="Picture 45" descr="m6.gif"/>
          <p:cNvPicPr>
            <a:picLocks noChangeAspect="1"/>
          </p:cNvPicPr>
          <p:nvPr/>
        </p:nvPicPr>
        <p:blipFill>
          <a:blip r:embed="rId8"/>
          <a:stretch>
            <a:fillRect/>
          </a:stretch>
        </p:blipFill>
        <p:spPr>
          <a:xfrm>
            <a:off x="3063240" y="1013460"/>
            <a:ext cx="6233160" cy="5234940"/>
          </a:xfrm>
          <a:prstGeom prst="rect">
            <a:avLst/>
          </a:prstGeom>
        </p:spPr>
      </p:pic>
      <p:pic>
        <p:nvPicPr>
          <p:cNvPr id="54" name="Picture 53" descr="m7.gif"/>
          <p:cNvPicPr>
            <a:picLocks noChangeAspect="1"/>
          </p:cNvPicPr>
          <p:nvPr/>
        </p:nvPicPr>
        <p:blipFill>
          <a:blip r:embed="rId9"/>
          <a:stretch>
            <a:fillRect/>
          </a:stretch>
        </p:blipFill>
        <p:spPr>
          <a:xfrm>
            <a:off x="3063240" y="1013460"/>
            <a:ext cx="6233160" cy="5234940"/>
          </a:xfrm>
          <a:prstGeom prst="rect">
            <a:avLst/>
          </a:prstGeom>
        </p:spPr>
      </p:pic>
      <p:pic>
        <p:nvPicPr>
          <p:cNvPr id="55" name="Picture 54" descr="m8.gif"/>
          <p:cNvPicPr>
            <a:picLocks noChangeAspect="1"/>
          </p:cNvPicPr>
          <p:nvPr/>
        </p:nvPicPr>
        <p:blipFill>
          <a:blip r:embed="rId10"/>
          <a:stretch>
            <a:fillRect/>
          </a:stretch>
        </p:blipFill>
        <p:spPr>
          <a:xfrm>
            <a:off x="3063240" y="1013460"/>
            <a:ext cx="6233160" cy="5234940"/>
          </a:xfrm>
          <a:prstGeom prst="rect">
            <a:avLst/>
          </a:prstGeom>
        </p:spPr>
      </p:pic>
    </p:spTree>
    <p:extLst>
      <p:ext uri="{BB962C8B-B14F-4D97-AF65-F5344CB8AC3E}">
        <p14:creationId xmlns:p14="http://schemas.microsoft.com/office/powerpoint/2010/main" val="11323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1524000" y="6259174"/>
            <a:ext cx="9144000" cy="598827"/>
          </a:xfrm>
          <a:prstGeom prst="rect">
            <a:avLst/>
          </a:prstGeom>
        </p:spPr>
      </p:pic>
      <p:sp>
        <p:nvSpPr>
          <p:cNvPr id="9" name="Text Box 8"/>
          <p:cNvSpPr txBox="1">
            <a:spLocks noChangeArrowheads="1"/>
          </p:cNvSpPr>
          <p:nvPr/>
        </p:nvSpPr>
        <p:spPr bwMode="auto">
          <a:xfrm>
            <a:off x="4008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a:t>Operations for directories and files</a:t>
            </a:r>
          </a:p>
        </p:txBody>
      </p:sp>
      <p:sp>
        <p:nvSpPr>
          <p:cNvPr id="10" name="TextBox 9"/>
          <p:cNvSpPr txBox="1"/>
          <p:nvPr/>
        </p:nvSpPr>
        <p:spPr>
          <a:xfrm>
            <a:off x="9525000" y="6336268"/>
            <a:ext cx="1143000" cy="369332"/>
          </a:xfrm>
          <a:prstGeom prst="rect">
            <a:avLst/>
          </a:prstGeom>
          <a:noFill/>
        </p:spPr>
        <p:txBody>
          <a:bodyPr wrap="square" rtlCol="0">
            <a:spAutoFit/>
          </a:bodyPr>
          <a:lstStyle/>
          <a:p>
            <a:pPr algn="r"/>
            <a:r>
              <a:rPr lang="fr-CA" dirty="0"/>
              <a:t>23</a:t>
            </a:r>
          </a:p>
        </p:txBody>
      </p:sp>
      <p:sp>
        <p:nvSpPr>
          <p:cNvPr id="75" name="Text Box 4"/>
          <p:cNvSpPr txBox="1">
            <a:spLocks noChangeArrowheads="1"/>
          </p:cNvSpPr>
          <p:nvPr/>
        </p:nvSpPr>
        <p:spPr bwMode="auto">
          <a:xfrm>
            <a:off x="152400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a:effectLst>
                  <a:outerShdw blurRad="38100" dist="38100" dir="2700000" algn="tl">
                    <a:srgbClr val="C0C0C0"/>
                  </a:outerShdw>
                </a:effectLst>
              </a:rPr>
              <a:t>Moving</a:t>
            </a:r>
            <a:r>
              <a:rPr lang="fr-FR" sz="3200" b="1" dirty="0">
                <a:effectLst>
                  <a:outerShdw blurRad="38100" dist="38100" dir="2700000" algn="tl">
                    <a:srgbClr val="C0C0C0"/>
                  </a:outerShdw>
                </a:effectLst>
              </a:rPr>
              <a:t>/</a:t>
            </a:r>
            <a:r>
              <a:rPr lang="fr-FR" sz="3200" b="1" dirty="0" err="1">
                <a:effectLst>
                  <a:outerShdw blurRad="38100" dist="38100" dir="2700000" algn="tl">
                    <a:srgbClr val="C0C0C0"/>
                  </a:outerShdw>
                </a:effectLst>
              </a:rPr>
              <a:t>renaming</a:t>
            </a:r>
            <a:r>
              <a:rPr lang="fr-FR" sz="3200" b="1" dirty="0">
                <a:effectLst>
                  <a:outerShdw blurRad="38100" dist="38100" dir="2700000" algn="tl">
                    <a:srgbClr val="C0C0C0"/>
                  </a:outerShdw>
                </a:effectLst>
              </a:rPr>
              <a:t> files or directories</a:t>
            </a:r>
          </a:p>
        </p:txBody>
      </p:sp>
      <p:cxnSp>
        <p:nvCxnSpPr>
          <p:cNvPr id="76" name="Straight Connector 75"/>
          <p:cNvCxnSpPr/>
          <p:nvPr/>
        </p:nvCxnSpPr>
        <p:spPr>
          <a:xfrm>
            <a:off x="2057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5943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600200" y="1619071"/>
            <a:ext cx="9144000" cy="707886"/>
          </a:xfrm>
          <a:prstGeom prst="rect">
            <a:avLst/>
          </a:prstGeom>
          <a:noFill/>
        </p:spPr>
        <p:txBody>
          <a:bodyPr wrap="square" rtlCol="0">
            <a:spAutoFit/>
          </a:bodyPr>
          <a:lstStyle/>
          <a:p>
            <a:r>
              <a:rPr lang="en-GB" sz="4000" b="1" dirty="0" err="1">
                <a:solidFill>
                  <a:srgbClr val="FF0000"/>
                </a:solidFill>
              </a:rPr>
              <a:t>mv</a:t>
            </a:r>
            <a:r>
              <a:rPr lang="en-GB" sz="4000" b="1" dirty="0"/>
              <a:t> </a:t>
            </a:r>
            <a:r>
              <a:rPr lang="en-GB" sz="4000" b="1" i="1" dirty="0"/>
              <a:t>source </a:t>
            </a:r>
            <a:r>
              <a:rPr lang="en-GB" sz="4000" b="1" i="1" dirty="0" err="1"/>
              <a:t>source</a:t>
            </a:r>
            <a:r>
              <a:rPr lang="en-GB" sz="4000" b="1" i="1" dirty="0"/>
              <a:t> </a:t>
            </a:r>
            <a:r>
              <a:rPr lang="en-GB" sz="4000" b="1" i="1" dirty="0" err="1"/>
              <a:t>source</a:t>
            </a:r>
            <a:r>
              <a:rPr lang="en-GB" sz="4000" b="1" i="1" dirty="0"/>
              <a:t> target</a:t>
            </a:r>
            <a:endParaRPr lang="en-GB" sz="4000" b="1" dirty="0"/>
          </a:p>
        </p:txBody>
      </p:sp>
      <p:sp>
        <p:nvSpPr>
          <p:cNvPr id="12" name="Right Brace 11"/>
          <p:cNvSpPr/>
          <p:nvPr/>
        </p:nvSpPr>
        <p:spPr>
          <a:xfrm rot="5400000">
            <a:off x="4381500" y="56971"/>
            <a:ext cx="457200" cy="449580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13" name="TextBox 12"/>
          <p:cNvSpPr txBox="1"/>
          <p:nvPr/>
        </p:nvSpPr>
        <p:spPr>
          <a:xfrm>
            <a:off x="2362200" y="2457272"/>
            <a:ext cx="4495800" cy="646331"/>
          </a:xfrm>
          <a:prstGeom prst="rect">
            <a:avLst/>
          </a:prstGeom>
          <a:noFill/>
        </p:spPr>
        <p:txBody>
          <a:bodyPr wrap="square" rtlCol="0">
            <a:spAutoFit/>
          </a:bodyPr>
          <a:lstStyle/>
          <a:p>
            <a:pPr algn="ctr"/>
            <a:r>
              <a:rPr lang="en-GB" dirty="0"/>
              <a:t>You can move multiple files at the same time.</a:t>
            </a:r>
          </a:p>
          <a:p>
            <a:pPr algn="ctr"/>
            <a:r>
              <a:rPr lang="en-GB" dirty="0"/>
              <a:t>Either list them all, or use pattern matching.</a:t>
            </a:r>
          </a:p>
        </p:txBody>
      </p:sp>
      <p:cxnSp>
        <p:nvCxnSpPr>
          <p:cNvPr id="15" name="Straight Arrow Connector 14"/>
          <p:cNvCxnSpPr/>
          <p:nvPr/>
        </p:nvCxnSpPr>
        <p:spPr>
          <a:xfrm rot="5400000" flipH="1" flipV="1">
            <a:off x="6858794" y="2989877"/>
            <a:ext cx="13716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4572000" y="3676472"/>
            <a:ext cx="6172200" cy="1200329"/>
          </a:xfrm>
          <a:prstGeom prst="rect">
            <a:avLst/>
          </a:prstGeom>
          <a:noFill/>
        </p:spPr>
        <p:txBody>
          <a:bodyPr wrap="square" rtlCol="0">
            <a:spAutoFit/>
          </a:bodyPr>
          <a:lstStyle/>
          <a:p>
            <a:pPr algn="ctr"/>
            <a:r>
              <a:rPr lang="en-GB" dirty="0"/>
              <a:t>Can be a folder and/or the new name of the file</a:t>
            </a:r>
          </a:p>
          <a:p>
            <a:pPr algn="ctr"/>
            <a:endParaRPr lang="en-GB" dirty="0"/>
          </a:p>
          <a:p>
            <a:pPr algn="ctr"/>
            <a:r>
              <a:rPr lang="en-GB" dirty="0"/>
              <a:t>If the new name happens to also be the name of a folder, then the file is moved into the folder instead of being renamed.</a:t>
            </a:r>
          </a:p>
        </p:txBody>
      </p:sp>
    </p:spTree>
    <p:extLst>
      <p:ext uri="{BB962C8B-B14F-4D97-AF65-F5344CB8AC3E}">
        <p14:creationId xmlns:p14="http://schemas.microsoft.com/office/powerpoint/2010/main" val="5557441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2199</Words>
  <Application>Microsoft Office PowerPoint</Application>
  <PresentationFormat>Widescreen</PresentationFormat>
  <Paragraphs>533</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Arial Rounded MT Bold</vt:lpstr>
      <vt:lpstr>Arial Unicode MS</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Hasnain Attarwala</dc:creator>
  <cp:lastModifiedBy>Hasnain Attarwala</cp:lastModifiedBy>
  <cp:revision>3</cp:revision>
  <dcterms:created xsi:type="dcterms:W3CDTF">2018-02-15T17:01:10Z</dcterms:created>
  <dcterms:modified xsi:type="dcterms:W3CDTF">2018-02-15T17:48:15Z</dcterms:modified>
</cp:coreProperties>
</file>